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6.jpg" ContentType="image/png"/>
  <Override PartName="/ppt/media/image27.jpg" ContentType="image/png"/>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56" r:id="rId2"/>
    <p:sldId id="262" r:id="rId3"/>
    <p:sldId id="263" r:id="rId4"/>
    <p:sldId id="257" r:id="rId5"/>
    <p:sldId id="258" r:id="rId6"/>
    <p:sldId id="261" r:id="rId7"/>
    <p:sldId id="264" r:id="rId8"/>
    <p:sldId id="265" r:id="rId9"/>
    <p:sldId id="286" r:id="rId10"/>
    <p:sldId id="276" r:id="rId11"/>
    <p:sldId id="277" r:id="rId12"/>
    <p:sldId id="278" r:id="rId13"/>
    <p:sldId id="279" r:id="rId14"/>
    <p:sldId id="266" r:id="rId15"/>
    <p:sldId id="291" r:id="rId16"/>
    <p:sldId id="267" r:id="rId17"/>
    <p:sldId id="292" r:id="rId18"/>
    <p:sldId id="268" r:id="rId19"/>
    <p:sldId id="293" r:id="rId20"/>
    <p:sldId id="269" r:id="rId21"/>
    <p:sldId id="294" r:id="rId22"/>
    <p:sldId id="270" r:id="rId23"/>
    <p:sldId id="296" r:id="rId24"/>
    <p:sldId id="271" r:id="rId25"/>
    <p:sldId id="295" r:id="rId26"/>
    <p:sldId id="272" r:id="rId27"/>
    <p:sldId id="297" r:id="rId28"/>
    <p:sldId id="273" r:id="rId29"/>
    <p:sldId id="298" r:id="rId30"/>
    <p:sldId id="274" r:id="rId31"/>
    <p:sldId id="299" r:id="rId32"/>
    <p:sldId id="275" r:id="rId33"/>
    <p:sldId id="260" r:id="rId34"/>
    <p:sldId id="280" r:id="rId35"/>
    <p:sldId id="283" r:id="rId36"/>
    <p:sldId id="284" r:id="rId37"/>
    <p:sldId id="285" r:id="rId38"/>
    <p:sldId id="281" r:id="rId39"/>
    <p:sldId id="282" r:id="rId40"/>
    <p:sldId id="287" r:id="rId41"/>
    <p:sldId id="288" r:id="rId42"/>
    <p:sldId id="289" r:id="rId43"/>
    <p:sldId id="29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84" autoAdjust="0"/>
  </p:normalViewPr>
  <p:slideViewPr>
    <p:cSldViewPr snapToGrid="0" snapToObjects="1">
      <p:cViewPr varScale="1">
        <p:scale>
          <a:sx n="86" d="100"/>
          <a:sy n="86" d="100"/>
        </p:scale>
        <p:origin x="-17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Click to edit Master subtitle style</a:t>
            </a:r>
            <a:endParaRPr kumimoji="0" lang="en-US"/>
          </a:p>
        </p:txBody>
      </p:sp>
      <p:sp>
        <p:nvSpPr>
          <p:cNvPr id="28" name="Date Placeholder 27"/>
          <p:cNvSpPr>
            <a:spLocks noGrp="1"/>
          </p:cNvSpPr>
          <p:nvPr>
            <p:ph type="dt" sz="half" idx="10"/>
          </p:nvPr>
        </p:nvSpPr>
        <p:spPr/>
        <p:txBody>
          <a:bodyPr/>
          <a:lstStyle/>
          <a:p>
            <a:fld id="{90726281-E04F-964E-888A-EA745F99CFBA}" type="datetimeFigureOut">
              <a:rPr lang="en-US" smtClean="0"/>
              <a:t>19/01/13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
        <p:nvSpPr>
          <p:cNvPr id="4" name="Date Placeholder 3"/>
          <p:cNvSpPr>
            <a:spLocks noGrp="1"/>
          </p:cNvSpPr>
          <p:nvPr>
            <p:ph type="dt" sz="half" idx="10"/>
          </p:nvPr>
        </p:nvSpPr>
        <p:spPr/>
        <p:txBody>
          <a:bodyPr/>
          <a:lstStyle/>
          <a:p>
            <a:fld id="{90726281-E04F-964E-888A-EA745F99CFBA}" type="datetimeFigureOut">
              <a:rPr lang="en-US" smtClean="0"/>
              <a:t>19/01/13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21D32-6249-E540-A2B2-77513F05C9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3521D32-6249-E540-A2B2-77513F05C93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
        <p:nvSpPr>
          <p:cNvPr id="4" name="Date Placeholder 3"/>
          <p:cNvSpPr>
            <a:spLocks noGrp="1"/>
          </p:cNvSpPr>
          <p:nvPr>
            <p:ph type="dt" sz="half" idx="10"/>
          </p:nvPr>
        </p:nvSpPr>
        <p:spPr/>
        <p:txBody>
          <a:bodyPr/>
          <a:lstStyle/>
          <a:p>
            <a:fld id="{90726281-E04F-964E-888A-EA745F99CFBA}" type="datetimeFigureOut">
              <a:rPr lang="en-US" smtClean="0"/>
              <a:t>19/01/13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fr-F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fr-FR" smtClean="0"/>
              <a:t>Click to edit Master title style</a:t>
            </a:r>
            <a:endParaRPr kumimoji="0" lang="en-US"/>
          </a:p>
        </p:txBody>
      </p:sp>
      <p:sp>
        <p:nvSpPr>
          <p:cNvPr id="4" name="Date Placeholder 3"/>
          <p:cNvSpPr>
            <a:spLocks noGrp="1"/>
          </p:cNvSpPr>
          <p:nvPr>
            <p:ph type="dt" sz="half" idx="10"/>
          </p:nvPr>
        </p:nvSpPr>
        <p:spPr/>
        <p:txBody>
          <a:bodyPr/>
          <a:lstStyle/>
          <a:p>
            <a:fld id="{90726281-E04F-964E-888A-EA745F99CFBA}" type="datetimeFigureOut">
              <a:rPr lang="en-US" smtClean="0"/>
              <a:t>19/01/13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3521D32-6249-E540-A2B2-77513F05C93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0726281-E04F-964E-888A-EA745F99CFBA}" type="datetimeFigureOut">
              <a:rPr lang="en-US" smtClean="0"/>
              <a:t>19/01/13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3521D32-6249-E540-A2B2-77513F05C93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fr-FR"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0726281-E04F-964E-888A-EA745F99CFBA}" type="datetimeFigureOut">
              <a:rPr lang="en-US" smtClean="0"/>
              <a:t>19/01/13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21D32-6249-E540-A2B2-77513F05C93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Click to edit Master text styles</a:t>
            </a:r>
          </a:p>
        </p:txBody>
      </p:sp>
      <p:sp>
        <p:nvSpPr>
          <p:cNvPr id="7" name="Date Placeholder 6"/>
          <p:cNvSpPr>
            <a:spLocks noGrp="1"/>
          </p:cNvSpPr>
          <p:nvPr>
            <p:ph type="dt" sz="half" idx="10"/>
          </p:nvPr>
        </p:nvSpPr>
        <p:spPr/>
        <p:txBody>
          <a:bodyPr/>
          <a:lstStyle/>
          <a:p>
            <a:fld id="{90726281-E04F-964E-888A-EA745F99CFBA}" type="datetimeFigureOut">
              <a:rPr lang="en-US" smtClean="0"/>
              <a:t>19/01/13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3521D32-6249-E540-A2B2-77513F05C938}" type="slidenum">
              <a:rPr lang="en-US" smtClean="0"/>
              <a:t>‹#›</a:t>
            </a:fld>
            <a:endParaRPr lang="en-US"/>
          </a:p>
        </p:txBody>
      </p:sp>
      <p:sp>
        <p:nvSpPr>
          <p:cNvPr id="23" name="Title 22"/>
          <p:cNvSpPr>
            <a:spLocks noGrp="1"/>
          </p:cNvSpPr>
          <p:nvPr>
            <p:ph type="title"/>
          </p:nvPr>
        </p:nvSpPr>
        <p:spPr/>
        <p:txBody>
          <a:bodyPr rtlCol="0" anchor="b" anchorCtr="0"/>
          <a:lstStyle/>
          <a:p>
            <a:r>
              <a:rPr kumimoji="0" lang="fr-F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Click to edit Master title style</a:t>
            </a:r>
            <a:endParaRPr kumimoji="0" lang="en-US"/>
          </a:p>
        </p:txBody>
      </p:sp>
      <p:sp>
        <p:nvSpPr>
          <p:cNvPr id="3" name="Date Placeholder 2"/>
          <p:cNvSpPr>
            <a:spLocks noGrp="1"/>
          </p:cNvSpPr>
          <p:nvPr>
            <p:ph type="dt" sz="half" idx="10"/>
          </p:nvPr>
        </p:nvSpPr>
        <p:spPr/>
        <p:txBody>
          <a:bodyPr/>
          <a:lstStyle/>
          <a:p>
            <a:fld id="{90726281-E04F-964E-888A-EA745F99CFBA}" type="datetimeFigureOut">
              <a:rPr lang="en-US" smtClean="0"/>
              <a:t>19/01/13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3521D32-6249-E540-A2B2-77513F05C9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0726281-E04F-964E-888A-EA745F99CFBA}" type="datetimeFigureOut">
              <a:rPr lang="en-US" smtClean="0"/>
              <a:t>19/01/13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3521D32-6249-E540-A2B2-77513F05C9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fr-FR" smtClean="0"/>
              <a:t>Click to edit Master text styles</a:t>
            </a:r>
          </a:p>
          <a:p>
            <a:pPr lvl="1" eaLnBrk="1" latinLnBrk="0" hangingPunct="1"/>
            <a:r>
              <a:rPr lang="fr-FR" smtClean="0"/>
              <a:t>Second level</a:t>
            </a:r>
          </a:p>
          <a:p>
            <a:pPr lvl="2" eaLnBrk="1" latinLnBrk="0" hangingPunct="1"/>
            <a:r>
              <a:rPr lang="fr-FR" smtClean="0"/>
              <a:t>Third level</a:t>
            </a:r>
          </a:p>
          <a:p>
            <a:pPr lvl="3" eaLnBrk="1" latinLnBrk="0" hangingPunct="1"/>
            <a:r>
              <a:rPr lang="fr-FR" smtClean="0"/>
              <a:t>Fourth level</a:t>
            </a:r>
          </a:p>
          <a:p>
            <a:pPr lvl="4" eaLnBrk="1" latinLnBrk="0" hangingPunct="1"/>
            <a:r>
              <a:rPr lang="fr-FR"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0726281-E04F-964E-888A-EA745F99CFBA}" type="datetimeFigureOut">
              <a:rPr lang="en-US" smtClean="0"/>
              <a:t>19/01/13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3521D32-6249-E540-A2B2-77513F05C93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fr-FR"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0726281-E04F-964E-888A-EA745F99CFBA}" type="datetimeFigureOut">
              <a:rPr lang="en-US" smtClean="0"/>
              <a:t>19/01/13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0726281-E04F-964E-888A-EA745F99CFBA}" type="datetimeFigureOut">
              <a:rPr lang="en-US" smtClean="0"/>
              <a:t>19/01/13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3521D32-6249-E540-A2B2-77513F05C93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Click to edit Master text styles</a:t>
            </a:r>
          </a:p>
          <a:p>
            <a:pPr lvl="1" eaLnBrk="1" latinLnBrk="0" hangingPunct="1"/>
            <a:r>
              <a:rPr kumimoji="0" lang="fr-FR" smtClean="0"/>
              <a:t>Second level</a:t>
            </a:r>
          </a:p>
          <a:p>
            <a:pPr lvl="2" eaLnBrk="1" latinLnBrk="0" hangingPunct="1"/>
            <a:r>
              <a:rPr kumimoji="0" lang="fr-FR" smtClean="0"/>
              <a:t>Third level</a:t>
            </a:r>
          </a:p>
          <a:p>
            <a:pPr lvl="3" eaLnBrk="1" latinLnBrk="0" hangingPunct="1"/>
            <a:r>
              <a:rPr kumimoji="0" lang="fr-FR" smtClean="0"/>
              <a:t>Fourth level</a:t>
            </a:r>
          </a:p>
          <a:p>
            <a:pPr lvl="4" eaLnBrk="1" latinLnBrk="0" hangingPunct="1"/>
            <a:r>
              <a:rPr kumimoji="0" lang="fr-FR"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homas.dolle@sciences-p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smtClean="0"/>
              <a:t>Spring 2013</a:t>
            </a:r>
          </a:p>
          <a:p>
            <a:r>
              <a:rPr lang="en-US" dirty="0" smtClean="0"/>
              <a:t>Thomas Dollé</a:t>
            </a:r>
          </a:p>
          <a:p>
            <a:r>
              <a:rPr lang="en-US" dirty="0" smtClean="0">
                <a:hlinkClick r:id="rId2"/>
              </a:rPr>
              <a:t>thomas.dolle@sciences-po.org</a:t>
            </a:r>
            <a:endParaRPr lang="en-US" dirty="0" smtClean="0"/>
          </a:p>
          <a:p>
            <a:r>
              <a:rPr lang="en-US" dirty="0" smtClean="0"/>
              <a:t>Office Hours: 12h15-13h15, on Thursdays.</a:t>
            </a:r>
          </a:p>
          <a:p>
            <a:r>
              <a:rPr lang="en-US" dirty="0" smtClean="0"/>
              <a:t>Tel number: +33 6 23 74 29 15 (emergency)</a:t>
            </a:r>
            <a:endParaRPr lang="en-US" dirty="0"/>
          </a:p>
          <a:p>
            <a:endParaRPr lang="en-US" dirty="0" smtClean="0"/>
          </a:p>
          <a:p>
            <a:endParaRPr lang="en-US" dirty="0"/>
          </a:p>
        </p:txBody>
      </p:sp>
      <p:sp>
        <p:nvSpPr>
          <p:cNvPr id="2" name="Title 1"/>
          <p:cNvSpPr>
            <a:spLocks noGrp="1"/>
          </p:cNvSpPr>
          <p:nvPr>
            <p:ph type="ctrTitle"/>
          </p:nvPr>
        </p:nvSpPr>
        <p:spPr/>
        <p:txBody>
          <a:bodyPr>
            <a:normAutofit/>
          </a:bodyPr>
          <a:lstStyle/>
          <a:p>
            <a:r>
              <a:rPr lang="en-US" dirty="0" smtClean="0"/>
              <a:t>Introduction to Sociology-1</a:t>
            </a:r>
            <a:r>
              <a:rPr lang="en-US" baseline="30000" dirty="0" smtClean="0"/>
              <a:t>st</a:t>
            </a:r>
            <a:r>
              <a:rPr lang="en-US" dirty="0" smtClean="0"/>
              <a:t> year</a:t>
            </a:r>
            <a:endParaRPr lang="en-US" dirty="0"/>
          </a:p>
        </p:txBody>
      </p:sp>
    </p:spTree>
    <p:extLst>
      <p:ext uri="{BB962C8B-B14F-4D97-AF65-F5344CB8AC3E}">
        <p14:creationId xmlns:p14="http://schemas.microsoft.com/office/powerpoint/2010/main" val="7395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a Session</a:t>
            </a:r>
            <a:endParaRPr lang="en-US" dirty="0"/>
          </a:p>
        </p:txBody>
      </p:sp>
      <p:sp>
        <p:nvSpPr>
          <p:cNvPr id="3" name="Content Placeholder 2"/>
          <p:cNvSpPr>
            <a:spLocks noGrp="1"/>
          </p:cNvSpPr>
          <p:nvPr>
            <p:ph sz="quarter" idx="1"/>
          </p:nvPr>
        </p:nvSpPr>
        <p:spPr/>
        <p:txBody>
          <a:bodyPr/>
          <a:lstStyle/>
          <a:p>
            <a:r>
              <a:rPr lang="en-US" dirty="0" smtClean="0"/>
              <a:t>Each session: </a:t>
            </a:r>
            <a:endParaRPr lang="en-US" dirty="0"/>
          </a:p>
          <a:p>
            <a:pPr marL="891540" lvl="2" indent="-342900"/>
            <a:r>
              <a:rPr lang="en-US" dirty="0" smtClean="0"/>
              <a:t>A ten-minute presentation</a:t>
            </a:r>
          </a:p>
          <a:p>
            <a:pPr marL="891540" lvl="2" indent="-342900"/>
            <a:r>
              <a:rPr lang="en-US" dirty="0"/>
              <a:t>A general discussion, involving the entire </a:t>
            </a:r>
            <a:r>
              <a:rPr lang="en-US" dirty="0" smtClean="0"/>
              <a:t>class: students appointed to organize this debate</a:t>
            </a:r>
          </a:p>
          <a:p>
            <a:r>
              <a:rPr lang="en-US" dirty="0" smtClean="0"/>
              <a:t>On the oral presentation:</a:t>
            </a:r>
          </a:p>
          <a:p>
            <a:pPr marL="891540" lvl="2" indent="-342900"/>
            <a:r>
              <a:rPr lang="en-US" dirty="0" smtClean="0"/>
              <a:t>Group of 2 or 3 people, duration: around 10 minutes (bet. 9-12)</a:t>
            </a:r>
            <a:endParaRPr lang="en-US" dirty="0"/>
          </a:p>
          <a:p>
            <a:pPr marL="891540" lvl="2" indent="-342900"/>
            <a:r>
              <a:rPr lang="en-US" dirty="0" smtClean="0"/>
              <a:t>A well-defined general question</a:t>
            </a:r>
          </a:p>
          <a:p>
            <a:pPr marL="891540" lvl="2" indent="-342900"/>
            <a:r>
              <a:rPr lang="en-US" dirty="0" smtClean="0"/>
              <a:t>Base for the following discussion</a:t>
            </a:r>
          </a:p>
          <a:p>
            <a:pPr marL="891540" lvl="2" indent="-342900"/>
            <a:r>
              <a:rPr lang="en-US" dirty="0" smtClean="0"/>
              <a:t>NOT a text summary</a:t>
            </a:r>
          </a:p>
          <a:p>
            <a:pPr marL="891540" lvl="2" indent="-342900"/>
            <a:r>
              <a:rPr lang="en-US" dirty="0" smtClean="0"/>
              <a:t>Main focus points: author, thesis, methodology, concepts, results.</a:t>
            </a:r>
          </a:p>
        </p:txBody>
      </p:sp>
    </p:spTree>
    <p:extLst>
      <p:ext uri="{BB962C8B-B14F-4D97-AF65-F5344CB8AC3E}">
        <p14:creationId xmlns:p14="http://schemas.microsoft.com/office/powerpoint/2010/main" val="175852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Presentation-2</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Outline: introduction - 2/3 structured parts – conclusion</a:t>
            </a:r>
          </a:p>
          <a:p>
            <a:r>
              <a:rPr lang="en-US" dirty="0" smtClean="0"/>
              <a:t>Grades: </a:t>
            </a:r>
          </a:p>
          <a:p>
            <a:pPr lvl="2" algn="just"/>
            <a:r>
              <a:rPr lang="en-US" dirty="0"/>
              <a:t>General organization, outline and clarity: 4</a:t>
            </a:r>
            <a:r>
              <a:rPr lang="en-GB" dirty="0"/>
              <a:t> </a:t>
            </a:r>
            <a:endParaRPr lang="en-GB" dirty="0" smtClean="0"/>
          </a:p>
          <a:p>
            <a:pPr lvl="2" algn="just"/>
            <a:r>
              <a:rPr lang="en-US" dirty="0"/>
              <a:t>General understanding of the text, presentation of the main ideas and concepts: 4</a:t>
            </a:r>
            <a:r>
              <a:rPr lang="en-GB" dirty="0"/>
              <a:t> </a:t>
            </a:r>
            <a:endParaRPr lang="en-GB" dirty="0" smtClean="0"/>
          </a:p>
          <a:p>
            <a:pPr marL="891540" lvl="2" indent="-342900" algn="just"/>
            <a:r>
              <a:rPr lang="en-US" sz="2100" dirty="0"/>
              <a:t>Presentation and discussion of the method: 4</a:t>
            </a:r>
            <a:endParaRPr lang="en-GB" sz="2100" dirty="0"/>
          </a:p>
          <a:p>
            <a:pPr lvl="2" algn="just"/>
            <a:r>
              <a:rPr lang="en-US" sz="2100" dirty="0"/>
              <a:t>Quality of the arguments and of the discussion of the results (including a general question at the beginning (“</a:t>
            </a:r>
            <a:r>
              <a:rPr lang="en-US" sz="2100" i="1" dirty="0" err="1"/>
              <a:t>problématique</a:t>
            </a:r>
            <a:r>
              <a:rPr lang="en-US" sz="2100" dirty="0"/>
              <a:t>”)): 5</a:t>
            </a:r>
            <a:endParaRPr lang="en-GB" sz="2100" dirty="0"/>
          </a:p>
          <a:p>
            <a:pPr lvl="2" algn="just"/>
            <a:r>
              <a:rPr lang="en-US" sz="2100" dirty="0"/>
              <a:t>Share of speaking time: 2</a:t>
            </a:r>
            <a:endParaRPr lang="en-GB" sz="2100" dirty="0"/>
          </a:p>
          <a:p>
            <a:pPr lvl="2" algn="just"/>
            <a:r>
              <a:rPr lang="en-US" sz="2100" dirty="0"/>
              <a:t>Respect of the time limit: 1</a:t>
            </a:r>
            <a:endParaRPr lang="en-GB" sz="2100" dirty="0"/>
          </a:p>
          <a:p>
            <a:pPr lvl="2"/>
            <a:endParaRPr lang="en-US" dirty="0"/>
          </a:p>
        </p:txBody>
      </p:sp>
    </p:spTree>
    <p:extLst>
      <p:ext uri="{BB962C8B-B14F-4D97-AF65-F5344CB8AC3E}">
        <p14:creationId xmlns:p14="http://schemas.microsoft.com/office/powerpoint/2010/main" val="371135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Discussion</a:t>
            </a:r>
            <a:endParaRPr lang="en-US" dirty="0"/>
          </a:p>
        </p:txBody>
      </p:sp>
      <p:sp>
        <p:nvSpPr>
          <p:cNvPr id="3" name="Content Placeholder 2"/>
          <p:cNvSpPr>
            <a:spLocks noGrp="1"/>
          </p:cNvSpPr>
          <p:nvPr>
            <p:ph sz="quarter" idx="1"/>
          </p:nvPr>
        </p:nvSpPr>
        <p:spPr/>
        <p:txBody>
          <a:bodyPr/>
          <a:lstStyle/>
          <a:p>
            <a:r>
              <a:rPr lang="en-US" dirty="0" smtClean="0"/>
              <a:t>Before the class: prepare some general questions, from the text. You might have to lead the debate.</a:t>
            </a:r>
          </a:p>
          <a:p>
            <a:r>
              <a:rPr lang="en-US" dirty="0" smtClean="0"/>
              <a:t>During the presentation: prepare at least one question on the presentation.</a:t>
            </a:r>
          </a:p>
          <a:p>
            <a:r>
              <a:rPr lang="en-US" dirty="0" smtClean="0"/>
              <a:t>I choose the students in charge of the discussion AFTER the presentation.</a:t>
            </a:r>
          </a:p>
          <a:p>
            <a:r>
              <a:rPr lang="en-US" dirty="0" smtClean="0"/>
              <a:t>The students will then lead an active discussion with the rest of the group. </a:t>
            </a:r>
            <a:endParaRPr lang="en-US" dirty="0"/>
          </a:p>
        </p:txBody>
      </p:sp>
    </p:spTree>
    <p:extLst>
      <p:ext uri="{BB962C8B-B14F-4D97-AF65-F5344CB8AC3E}">
        <p14:creationId xmlns:p14="http://schemas.microsoft.com/office/powerpoint/2010/main" val="299723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Discussion-2</a:t>
            </a:r>
            <a:endParaRPr lang="en-US" dirty="0"/>
          </a:p>
        </p:txBody>
      </p:sp>
      <p:sp>
        <p:nvSpPr>
          <p:cNvPr id="3" name="Content Placeholder 2"/>
          <p:cNvSpPr>
            <a:spLocks noGrp="1"/>
          </p:cNvSpPr>
          <p:nvPr>
            <p:ph sz="quarter" idx="1"/>
          </p:nvPr>
        </p:nvSpPr>
        <p:spPr/>
        <p:txBody>
          <a:bodyPr/>
          <a:lstStyle/>
          <a:p>
            <a:r>
              <a:rPr lang="en-US" dirty="0" smtClean="0"/>
              <a:t>Grades:</a:t>
            </a:r>
          </a:p>
          <a:p>
            <a:pPr lvl="3">
              <a:lnSpc>
                <a:spcPct val="200000"/>
              </a:lnSpc>
            </a:pPr>
            <a:r>
              <a:rPr lang="en-GB" sz="2100" dirty="0"/>
              <a:t>Quality of the question(s) asked about the presentation: 7</a:t>
            </a:r>
          </a:p>
          <a:p>
            <a:pPr lvl="3">
              <a:lnSpc>
                <a:spcPct val="200000"/>
              </a:lnSpc>
            </a:pPr>
            <a:r>
              <a:rPr lang="en-GB" sz="2100" dirty="0"/>
              <a:t>Quality of the questions asked to the audience, capacity to arouse its interest and to spark off a real debate: 11</a:t>
            </a:r>
          </a:p>
          <a:p>
            <a:pPr lvl="3">
              <a:lnSpc>
                <a:spcPct val="200000"/>
              </a:lnSpc>
            </a:pPr>
            <a:r>
              <a:rPr lang="en-GB" sz="2100" dirty="0"/>
              <a:t>General organization and control of the debate: 2</a:t>
            </a:r>
          </a:p>
          <a:p>
            <a:pPr lvl="2"/>
            <a:endParaRPr lang="en-US" dirty="0"/>
          </a:p>
        </p:txBody>
      </p:sp>
    </p:spTree>
    <p:extLst>
      <p:ext uri="{BB962C8B-B14F-4D97-AF65-F5344CB8AC3E}">
        <p14:creationId xmlns:p14="http://schemas.microsoft.com/office/powerpoint/2010/main" val="389733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Book Review (16% of your in-class grade)</a:t>
            </a:r>
            <a:endParaRPr lang="en-US" dirty="0"/>
          </a:p>
        </p:txBody>
      </p:sp>
      <p:sp>
        <p:nvSpPr>
          <p:cNvPr id="3" name="Content Placeholder 2"/>
          <p:cNvSpPr>
            <a:spLocks noGrp="1"/>
          </p:cNvSpPr>
          <p:nvPr>
            <p:ph sz="quarter" idx="1"/>
          </p:nvPr>
        </p:nvSpPr>
        <p:spPr/>
        <p:txBody>
          <a:bodyPr/>
          <a:lstStyle/>
          <a:p>
            <a:r>
              <a:rPr lang="en-US" b="1" dirty="0"/>
              <a:t>HOGGART Richard, 2009 (1957), </a:t>
            </a:r>
            <a:r>
              <a:rPr lang="en-US" b="1" i="1" dirty="0"/>
              <a:t>The Uses of Literacy: Aspects of Working Class Life</a:t>
            </a:r>
            <a:r>
              <a:rPr lang="en-US" b="1" dirty="0"/>
              <a:t>, Penguin Books.</a:t>
            </a:r>
            <a:r>
              <a:rPr lang="en-GB" dirty="0"/>
              <a:t> </a:t>
            </a:r>
            <a:endParaRPr lang="en-GB" dirty="0" smtClean="0"/>
          </a:p>
          <a:p>
            <a:endParaRPr lang="en-US" dirty="0"/>
          </a:p>
        </p:txBody>
      </p:sp>
      <p:pic>
        <p:nvPicPr>
          <p:cNvPr id="4" name="Picture 3" descr="hoggart12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0248" y="3234010"/>
            <a:ext cx="3481083" cy="2865038"/>
          </a:xfrm>
          <a:prstGeom prst="rect">
            <a:avLst/>
          </a:prstGeom>
        </p:spPr>
      </p:pic>
      <p:pic>
        <p:nvPicPr>
          <p:cNvPr id="5" name="Picture 4" descr="Hoggart_The uses of literac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102" y="2879806"/>
            <a:ext cx="3428897" cy="3428897"/>
          </a:xfrm>
          <a:prstGeom prst="rect">
            <a:avLst/>
          </a:prstGeom>
        </p:spPr>
      </p:pic>
    </p:spTree>
    <p:extLst>
      <p:ext uri="{BB962C8B-B14F-4D97-AF65-F5344CB8AC3E}">
        <p14:creationId xmlns:p14="http://schemas.microsoft.com/office/powerpoint/2010/main" val="1117725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a:t>HOGGART Richard, 2009 (1957), </a:t>
            </a:r>
            <a:r>
              <a:rPr lang="en-US" b="1" i="1" dirty="0"/>
              <a:t>The Uses of Literacy: Aspects of Working Class Life</a:t>
            </a:r>
            <a:r>
              <a:rPr lang="en-US" b="1" dirty="0"/>
              <a:t>, Penguin Books. </a:t>
            </a:r>
            <a:endParaRPr lang="en-GB" dirty="0"/>
          </a:p>
          <a:p>
            <a:pPr algn="just"/>
            <a:r>
              <a:rPr lang="en-US" dirty="0"/>
              <a:t>“When a society becomes more affluent, does it lose other values? Do the media coerce us into a world of the superficial and the material - or can they be a force for good? When Richard </a:t>
            </a:r>
            <a:r>
              <a:rPr lang="en-US" dirty="0" err="1"/>
              <a:t>Hoggart</a:t>
            </a:r>
            <a:r>
              <a:rPr lang="en-US" dirty="0"/>
              <a:t> asked these questions in his 1957 book </a:t>
            </a:r>
            <a:r>
              <a:rPr lang="en-US" i="1" dirty="0"/>
              <a:t>The Uses of Literacy</a:t>
            </a:r>
            <a:r>
              <a:rPr lang="en-US" dirty="0"/>
              <a:t>, Britain was undergoing huge social change (…). </a:t>
            </a:r>
            <a:r>
              <a:rPr lang="en-US" dirty="0" err="1"/>
              <a:t>Hoggart</a:t>
            </a:r>
            <a:r>
              <a:rPr lang="en-US" dirty="0"/>
              <a:t> gives an insight into the close-knit values of Northern England's vanishing working-class communities, and weaves this together with his views on the arrival of a new, homogenous 'mass' US-influenced culture.” (Back cover of the book)</a:t>
            </a:r>
            <a:endParaRPr lang="en-GB" dirty="0"/>
          </a:p>
          <a:p>
            <a:endParaRPr lang="en-US" dirty="0"/>
          </a:p>
        </p:txBody>
      </p:sp>
    </p:spTree>
    <p:extLst>
      <p:ext uri="{BB962C8B-B14F-4D97-AF65-F5344CB8AC3E}">
        <p14:creationId xmlns:p14="http://schemas.microsoft.com/office/powerpoint/2010/main" val="368272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LEVINE Lawrence W., 1988, </a:t>
            </a:r>
            <a:r>
              <a:rPr lang="en-US" b="1" i="1" dirty="0"/>
              <a:t>Highbrow/Lowbrow. The Emergence of Cultural Hierarchy in America</a:t>
            </a:r>
            <a:r>
              <a:rPr lang="en-US" b="1" dirty="0"/>
              <a:t>, Harvard University </a:t>
            </a:r>
            <a:r>
              <a:rPr lang="en-US" b="1" dirty="0" smtClean="0"/>
              <a:t>Press</a:t>
            </a:r>
            <a:r>
              <a:rPr lang="en-GB" dirty="0" smtClean="0"/>
              <a:t>.</a:t>
            </a:r>
          </a:p>
          <a:p>
            <a:endParaRPr lang="en-US" dirty="0"/>
          </a:p>
        </p:txBody>
      </p:sp>
      <p:pic>
        <p:nvPicPr>
          <p:cNvPr id="4" name="Picture 3" descr="Levine Lawrence w.jpg"/>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2306765" y="3108960"/>
            <a:ext cx="2276856" cy="2990088"/>
          </a:xfrm>
          <a:prstGeom prst="rect">
            <a:avLst/>
          </a:prstGeom>
          <a:ln>
            <a:noFill/>
          </a:ln>
          <a:effectLst>
            <a:outerShdw blurRad="292100" dist="139700" dir="2700000" algn="tl" rotWithShape="0">
              <a:srgbClr val="333333">
                <a:alpha val="65000"/>
              </a:srgbClr>
            </a:outerShdw>
          </a:effectLst>
        </p:spPr>
      </p:pic>
      <p:pic>
        <p:nvPicPr>
          <p:cNvPr id="5" name="Picture 4" descr="Levine_Highbrow_lowbrow.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953" y="2978379"/>
            <a:ext cx="1953889" cy="3256482"/>
          </a:xfrm>
          <a:prstGeom prst="rect">
            <a:avLst/>
          </a:prstGeom>
        </p:spPr>
      </p:pic>
    </p:spTree>
    <p:extLst>
      <p:ext uri="{BB962C8B-B14F-4D97-AF65-F5344CB8AC3E}">
        <p14:creationId xmlns:p14="http://schemas.microsoft.com/office/powerpoint/2010/main" val="20920751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b="1" dirty="0"/>
              <a:t>LEVINE Lawrence W., 1988, </a:t>
            </a:r>
            <a:r>
              <a:rPr lang="en-US" b="1" i="1" dirty="0"/>
              <a:t>Highbrow/Lowbrow. The Emergence of Cultural Hierarchy in America</a:t>
            </a:r>
            <a:r>
              <a:rPr lang="en-US" b="1" dirty="0"/>
              <a:t>, Harvard University Press.</a:t>
            </a:r>
            <a:endParaRPr lang="en-GB" dirty="0"/>
          </a:p>
          <a:p>
            <a:pPr algn="just"/>
            <a:r>
              <a:rPr lang="en-US" dirty="0"/>
              <a:t>“In this unusually wide-ranging study, spanning more than a century and covering such diverse forms of expressive culture as Shakespeare, Central Park, symphonies, jazz, art museums, the Marx Brothers, opera, and vaudeville, a leading cultural historian demonstrates how variable and dynamic cultural boundaries have been and how fragile and recent the cultural categories we have learned to accept as natural and eternal are.” (Back cover of the book)</a:t>
            </a:r>
            <a:endParaRPr lang="en-GB" dirty="0"/>
          </a:p>
          <a:p>
            <a:pPr algn="just"/>
            <a:endParaRPr lang="en-US" dirty="0"/>
          </a:p>
        </p:txBody>
      </p:sp>
    </p:spTree>
    <p:extLst>
      <p:ext uri="{BB962C8B-B14F-4D97-AF65-F5344CB8AC3E}">
        <p14:creationId xmlns:p14="http://schemas.microsoft.com/office/powerpoint/2010/main" val="200615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FARMER Paul, 2006 (1992), </a:t>
            </a:r>
            <a:r>
              <a:rPr lang="en-US" b="1" i="1" dirty="0"/>
              <a:t>AIDS and Accusation. Haiti and the Geography of Blame</a:t>
            </a:r>
            <a:r>
              <a:rPr lang="en-US" b="1" dirty="0"/>
              <a:t>, University of California Press. </a:t>
            </a:r>
            <a:endParaRPr lang="en-GB" dirty="0"/>
          </a:p>
          <a:p>
            <a:endParaRPr lang="en-US" dirty="0"/>
          </a:p>
        </p:txBody>
      </p:sp>
      <p:pic>
        <p:nvPicPr>
          <p:cNvPr id="4" name="Picture 3" descr="Paul Farmer_AIDS and accusat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74" y="2909109"/>
            <a:ext cx="2126626" cy="3189939"/>
          </a:xfrm>
          <a:prstGeom prst="rect">
            <a:avLst/>
          </a:prstGeom>
          <a:ln>
            <a:noFill/>
          </a:ln>
          <a:effectLst>
            <a:outerShdw blurRad="292100" dist="139700" dir="2700000" algn="tl" rotWithShape="0">
              <a:srgbClr val="333333">
                <a:alpha val="65000"/>
              </a:srgbClr>
            </a:outerShdw>
          </a:effectLst>
        </p:spPr>
      </p:pic>
      <p:pic>
        <p:nvPicPr>
          <p:cNvPr id="5" name="Picture 4" descr="Farmer_Pau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9447" y="3025932"/>
            <a:ext cx="4714099" cy="3073115"/>
          </a:xfrm>
          <a:prstGeom prst="rect">
            <a:avLst/>
          </a:prstGeom>
        </p:spPr>
      </p:pic>
    </p:spTree>
    <p:extLst>
      <p:ext uri="{BB962C8B-B14F-4D97-AF65-F5344CB8AC3E}">
        <p14:creationId xmlns:p14="http://schemas.microsoft.com/office/powerpoint/2010/main" val="2607500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b="1" dirty="0"/>
              <a:t>FARMER Paul, 2006 (1992), </a:t>
            </a:r>
            <a:r>
              <a:rPr lang="en-US" b="1" i="1" dirty="0"/>
              <a:t>AIDS and Accusation. Haiti and the Geography of Blame</a:t>
            </a:r>
            <a:r>
              <a:rPr lang="en-US" b="1" dirty="0"/>
              <a:t>, University of California Press. </a:t>
            </a:r>
            <a:endParaRPr lang="en-GB" dirty="0"/>
          </a:p>
          <a:p>
            <a:pPr algn="just"/>
            <a:r>
              <a:rPr lang="en-US" dirty="0"/>
              <a:t>“Does the scientific “theory” that HIV came to North America from Haiti stem from underlying attitudes of racism and ethnocentrism in the United States rather than from hard evidence? Award-winning author and anthropologist-physician Paul Farmer answers with this, the first full-length ethnographic study of AIDS in a poor society.” (Back cover of the book)</a:t>
            </a:r>
            <a:endParaRPr lang="en-GB" dirty="0"/>
          </a:p>
          <a:p>
            <a:endParaRPr lang="en-US" dirty="0"/>
          </a:p>
        </p:txBody>
      </p:sp>
    </p:spTree>
    <p:extLst>
      <p:ext uri="{BB962C8B-B14F-4D97-AF65-F5344CB8AC3E}">
        <p14:creationId xmlns:p14="http://schemas.microsoft.com/office/powerpoint/2010/main" val="303264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the course</a:t>
            </a:r>
            <a:endParaRPr lang="en-US" dirty="0"/>
          </a:p>
        </p:txBody>
      </p:sp>
      <p:sp>
        <p:nvSpPr>
          <p:cNvPr id="3" name="Content Placeholder 2"/>
          <p:cNvSpPr>
            <a:spLocks noGrp="1"/>
          </p:cNvSpPr>
          <p:nvPr>
            <p:ph sz="quarter" idx="1"/>
          </p:nvPr>
        </p:nvSpPr>
        <p:spPr/>
        <p:txBody>
          <a:bodyPr/>
          <a:lstStyle/>
          <a:p>
            <a:pPr>
              <a:buFont typeface="Wingdings" charset="2"/>
              <a:buChar char="q"/>
            </a:pPr>
            <a:r>
              <a:rPr lang="en-US" dirty="0" smtClean="0"/>
              <a:t>To acquire a sociological culture</a:t>
            </a:r>
          </a:p>
          <a:p>
            <a:pPr>
              <a:buFont typeface="Wingdings" charset="2"/>
              <a:buChar char="q"/>
            </a:pPr>
            <a:endParaRPr lang="en-US" dirty="0"/>
          </a:p>
          <a:p>
            <a:pPr>
              <a:buFont typeface="Wingdings" charset="2"/>
              <a:buChar char="q"/>
            </a:pPr>
            <a:r>
              <a:rPr lang="en-US" dirty="0" smtClean="0"/>
              <a:t>To learn how evidence is made in sociology</a:t>
            </a:r>
          </a:p>
          <a:p>
            <a:pPr>
              <a:buFont typeface="Wingdings" charset="2"/>
              <a:buChar char="q"/>
            </a:pPr>
            <a:endParaRPr lang="en-US" dirty="0"/>
          </a:p>
          <a:p>
            <a:pPr>
              <a:buFont typeface="Wingdings" charset="2"/>
              <a:buChar char="q"/>
            </a:pPr>
            <a:r>
              <a:rPr lang="en-US" dirty="0" smtClean="0"/>
              <a:t>To understand the core sociological concepts</a:t>
            </a:r>
          </a:p>
          <a:p>
            <a:pPr>
              <a:buFont typeface="Wingdings" charset="2"/>
              <a:buChar char="q"/>
            </a:pPr>
            <a:endParaRPr lang="en-US" dirty="0"/>
          </a:p>
          <a:p>
            <a:pPr>
              <a:buFont typeface="Wingdings" charset="2"/>
              <a:buChar char="q"/>
            </a:pPr>
            <a:r>
              <a:rPr lang="en-US" dirty="0" smtClean="0"/>
              <a:t>To make a practical use of your knowledge</a:t>
            </a:r>
            <a:endParaRPr lang="en-US" dirty="0"/>
          </a:p>
        </p:txBody>
      </p:sp>
    </p:spTree>
    <p:extLst>
      <p:ext uri="{BB962C8B-B14F-4D97-AF65-F5344CB8AC3E}">
        <p14:creationId xmlns:p14="http://schemas.microsoft.com/office/powerpoint/2010/main" val="338690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BOURGOIS Philippe, SCHONBERG Jeff, 2009, </a:t>
            </a:r>
            <a:r>
              <a:rPr lang="en-US" b="1" i="1" dirty="0"/>
              <a:t>Righteous </a:t>
            </a:r>
            <a:r>
              <a:rPr lang="en-US" b="1" i="1" dirty="0" err="1"/>
              <a:t>Dopefiend</a:t>
            </a:r>
            <a:r>
              <a:rPr lang="en-US" b="1" dirty="0"/>
              <a:t>, University of California Press.</a:t>
            </a:r>
            <a:endParaRPr lang="en-GB" dirty="0"/>
          </a:p>
          <a:p>
            <a:endParaRPr lang="en-US" dirty="0"/>
          </a:p>
        </p:txBody>
      </p:sp>
      <p:pic>
        <p:nvPicPr>
          <p:cNvPr id="4" name="Picture 3" descr="Bourgois-and-Schonber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3160881"/>
            <a:ext cx="3810000" cy="2679700"/>
          </a:xfrm>
          <a:prstGeom prst="rect">
            <a:avLst/>
          </a:prstGeom>
          <a:ln>
            <a:noFill/>
          </a:ln>
          <a:effectLst>
            <a:outerShdw blurRad="292100" dist="139700" dir="2700000" algn="tl" rotWithShape="0">
              <a:srgbClr val="333333">
                <a:alpha val="65000"/>
              </a:srgbClr>
            </a:outerShdw>
          </a:effectLst>
        </p:spPr>
      </p:pic>
      <p:pic>
        <p:nvPicPr>
          <p:cNvPr id="5" name="Picture 4" descr="Schoenberg Bourgois Righteous Dopefie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7426" y="2687123"/>
            <a:ext cx="3354102" cy="3323794"/>
          </a:xfrm>
          <a:prstGeom prst="rect">
            <a:avLst/>
          </a:prstGeom>
        </p:spPr>
      </p:pic>
    </p:spTree>
    <p:extLst>
      <p:ext uri="{BB962C8B-B14F-4D97-AF65-F5344CB8AC3E}">
        <p14:creationId xmlns:p14="http://schemas.microsoft.com/office/powerpoint/2010/main" val="34571663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b="1" dirty="0"/>
              <a:t>BOURGOIS Philippe, SCHONBERG Jeff, 2009, </a:t>
            </a:r>
            <a:r>
              <a:rPr lang="en-US" b="1" i="1" dirty="0"/>
              <a:t>Righteous </a:t>
            </a:r>
            <a:r>
              <a:rPr lang="en-US" b="1" i="1" dirty="0" err="1"/>
              <a:t>Dopefiend</a:t>
            </a:r>
            <a:r>
              <a:rPr lang="en-US" b="1" dirty="0"/>
              <a:t>, University of California Press.</a:t>
            </a:r>
            <a:endParaRPr lang="en-GB" dirty="0"/>
          </a:p>
          <a:p>
            <a:pPr algn="just"/>
            <a:r>
              <a:rPr lang="en-US" dirty="0"/>
              <a:t>“This powerful anthropological and photographic study plunges the reader into the world of homelessness and drug addiction in the contemporary United States. For over a decade Philippe </a:t>
            </a:r>
            <a:r>
              <a:rPr lang="en-US" dirty="0" err="1"/>
              <a:t>Bourgois</a:t>
            </a:r>
            <a:r>
              <a:rPr lang="en-US" dirty="0"/>
              <a:t> and Jeff Schonberg followed two dozen heroin injectors and crack smokers in their scramble for survival on the streets of San Francisco. </a:t>
            </a:r>
            <a:r>
              <a:rPr lang="en-US" i="1" dirty="0"/>
              <a:t>Righteous </a:t>
            </a:r>
            <a:r>
              <a:rPr lang="en-US" i="1" dirty="0" err="1"/>
              <a:t>Dopefiend</a:t>
            </a:r>
            <a:r>
              <a:rPr lang="en-US" dirty="0"/>
              <a:t> is a vivid chronicle of intimate suffering, solidarity, and betrayal and a trenchant analysis of the structural forces that shape the lives of the destitute in the world’s wealthiest nation.” (Back cover of the book)</a:t>
            </a:r>
            <a:endParaRPr lang="en-GB" dirty="0"/>
          </a:p>
          <a:p>
            <a:endParaRPr lang="en-US" dirty="0"/>
          </a:p>
        </p:txBody>
      </p:sp>
    </p:spTree>
    <p:extLst>
      <p:ext uri="{BB962C8B-B14F-4D97-AF65-F5344CB8AC3E}">
        <p14:creationId xmlns:p14="http://schemas.microsoft.com/office/powerpoint/2010/main" val="119231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STEVENS Mitchell, 2009, </a:t>
            </a:r>
            <a:r>
              <a:rPr lang="en-US" b="1" i="1" dirty="0"/>
              <a:t>Creating a Class: College Admissions and the Education of Elites</a:t>
            </a:r>
            <a:r>
              <a:rPr lang="en-US" b="1" dirty="0"/>
              <a:t>. Harvard University Press.</a:t>
            </a:r>
            <a:endParaRPr lang="en-GB" dirty="0"/>
          </a:p>
          <a:p>
            <a:endParaRPr lang="en-US" dirty="0"/>
          </a:p>
        </p:txBody>
      </p:sp>
      <p:pic>
        <p:nvPicPr>
          <p:cNvPr id="4" name="Picture 3" descr="Mitchell Creating a Clas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5114" y="2942297"/>
            <a:ext cx="3074110" cy="3304668"/>
          </a:xfrm>
          <a:prstGeom prst="rect">
            <a:avLst/>
          </a:prstGeom>
        </p:spPr>
      </p:pic>
      <p:pic>
        <p:nvPicPr>
          <p:cNvPr id="5" name="Picture 4" descr="steven_mitche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0405" y="2894165"/>
            <a:ext cx="279400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92102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b="1" dirty="0"/>
              <a:t>STEVENS Mitchell, 2009, </a:t>
            </a:r>
            <a:r>
              <a:rPr lang="en-US" b="1" i="1" dirty="0"/>
              <a:t>Creating a Class: College Admissions and the Education of Elites</a:t>
            </a:r>
            <a:r>
              <a:rPr lang="en-US" b="1" dirty="0"/>
              <a:t>. Harvard University Press.</a:t>
            </a:r>
            <a:endParaRPr lang="en-GB" dirty="0"/>
          </a:p>
          <a:p>
            <a:pPr algn="just"/>
            <a:r>
              <a:rPr lang="en-US" dirty="0"/>
              <a:t>Admissions officers love students but they work for the good of the school. They must bring each class in "on budget," burnish the statistics so crucial to institutional prestige, and take care of their colleagues in the athletic department and the development office </a:t>
            </a:r>
            <a:endParaRPr lang="en-GB" dirty="0"/>
          </a:p>
          <a:p>
            <a:pPr algn="just"/>
            <a:r>
              <a:rPr lang="en-US" dirty="0"/>
              <a:t>Stevens explains how elite colleges and universities have assumed their central role in the production of the nation's most privileged classes. </a:t>
            </a:r>
            <a:r>
              <a:rPr lang="en-US" i="1" dirty="0"/>
              <a:t>Creating a Class</a:t>
            </a:r>
            <a:r>
              <a:rPr lang="en-US" dirty="0"/>
              <a:t> makes clear that, for better or worse, these schools now define the standards of youthful accomplishment in American culture more generally. (Back cover of the book)</a:t>
            </a:r>
            <a:endParaRPr lang="en-GB" dirty="0"/>
          </a:p>
          <a:p>
            <a:endParaRPr lang="en-US" dirty="0"/>
          </a:p>
        </p:txBody>
      </p:sp>
    </p:spTree>
    <p:extLst>
      <p:ext uri="{BB962C8B-B14F-4D97-AF65-F5344CB8AC3E}">
        <p14:creationId xmlns:p14="http://schemas.microsoft.com/office/powerpoint/2010/main" val="2596358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HO Karen, 2009, </a:t>
            </a:r>
            <a:r>
              <a:rPr lang="en-US" b="1" i="1" dirty="0"/>
              <a:t>Liquidated: An Ethnography of Wall Street</a:t>
            </a:r>
            <a:r>
              <a:rPr lang="en-US" b="1" dirty="0"/>
              <a:t>, Duke University Press.</a:t>
            </a:r>
            <a:endParaRPr lang="en-GB" dirty="0"/>
          </a:p>
          <a:p>
            <a:endParaRPr lang="en-US" dirty="0"/>
          </a:p>
        </p:txBody>
      </p:sp>
      <p:pic>
        <p:nvPicPr>
          <p:cNvPr id="4" name="Picture 3" descr="Karen H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895" y="2900770"/>
            <a:ext cx="3880447" cy="3198278"/>
          </a:xfrm>
          <a:prstGeom prst="rect">
            <a:avLst/>
          </a:prstGeom>
        </p:spPr>
      </p:pic>
      <p:pic>
        <p:nvPicPr>
          <p:cNvPr id="5" name="Picture 4" descr="Karen Ho Liquidat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4622" y="2554905"/>
            <a:ext cx="2400089" cy="3647755"/>
          </a:xfrm>
          <a:prstGeom prst="rect">
            <a:avLst/>
          </a:prstGeom>
        </p:spPr>
      </p:pic>
    </p:spTree>
    <p:extLst>
      <p:ext uri="{BB962C8B-B14F-4D97-AF65-F5344CB8AC3E}">
        <p14:creationId xmlns:p14="http://schemas.microsoft.com/office/powerpoint/2010/main" val="16777094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r>
              <a:rPr lang="en-US" b="1" dirty="0"/>
              <a:t>HO Karen, 2009, </a:t>
            </a:r>
            <a:r>
              <a:rPr lang="en-US" b="1" i="1" dirty="0"/>
              <a:t>Liquidated: An Ethnography of Wall Street</a:t>
            </a:r>
            <a:r>
              <a:rPr lang="en-US" b="1" dirty="0"/>
              <a:t>, Duke University Press.</a:t>
            </a:r>
            <a:endParaRPr lang="en-GB" dirty="0"/>
          </a:p>
          <a:p>
            <a:pPr algn="just"/>
            <a:r>
              <a:rPr lang="en-GB" dirty="0"/>
              <a:t>“Financial collapses—whether of the junk bond market, the Internet bubble, or the highly leveraged housing market—are often explained as the inevitable result of market cycles: What goes up must come down. In </a:t>
            </a:r>
            <a:r>
              <a:rPr lang="en-GB" i="1" dirty="0"/>
              <a:t>Liquidated</a:t>
            </a:r>
            <a:r>
              <a:rPr lang="en-GB" dirty="0"/>
              <a:t>, Karen </a:t>
            </a:r>
            <a:r>
              <a:rPr lang="en-GB" dirty="0" err="1"/>
              <a:t>Ho</a:t>
            </a:r>
            <a:r>
              <a:rPr lang="en-GB" dirty="0"/>
              <a:t> punctures the aura of the abstract, all-powerful market to show how financial markets, and particularly booms and busts, are constructed. Through an in-depth investigation into the everyday experiences and ideologies of Wall Street investment bankers, </a:t>
            </a:r>
            <a:r>
              <a:rPr lang="en-GB" dirty="0" err="1"/>
              <a:t>Ho</a:t>
            </a:r>
            <a:r>
              <a:rPr lang="en-GB" dirty="0"/>
              <a:t> describes how a financially dominant but highly unstable market system is understood, justified, and produced through the restructuring of corporations and the larger economy.” (Back cover of the book)</a:t>
            </a:r>
          </a:p>
          <a:p>
            <a:endParaRPr lang="en-US" dirty="0"/>
          </a:p>
        </p:txBody>
      </p:sp>
    </p:spTree>
    <p:extLst>
      <p:ext uri="{BB962C8B-B14F-4D97-AF65-F5344CB8AC3E}">
        <p14:creationId xmlns:p14="http://schemas.microsoft.com/office/powerpoint/2010/main" val="334632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b="1" dirty="0"/>
              <a:t>HUMPHREYS Laud, 2008 (1970), </a:t>
            </a:r>
            <a:r>
              <a:rPr lang="en-US" b="1" i="1" dirty="0"/>
              <a:t>Tearoom Trade: Impersonal Sex in Public Places</a:t>
            </a:r>
            <a:r>
              <a:rPr lang="en-US" b="1" dirty="0"/>
              <a:t>, Chicago, </a:t>
            </a:r>
            <a:r>
              <a:rPr lang="en-US" b="1" dirty="0" err="1"/>
              <a:t>Aldline</a:t>
            </a:r>
            <a:r>
              <a:rPr lang="en-US" b="1" dirty="0"/>
              <a:t> Publishing Company.</a:t>
            </a:r>
            <a:endParaRPr lang="en-GB" dirty="0"/>
          </a:p>
          <a:p>
            <a:endParaRPr lang="en-US" dirty="0"/>
          </a:p>
        </p:txBody>
      </p:sp>
      <p:pic>
        <p:nvPicPr>
          <p:cNvPr id="4" name="Picture 3" descr="Laud Humphreys TeaRoom Trad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752" y="3073400"/>
            <a:ext cx="1865462" cy="2835502"/>
          </a:xfrm>
          <a:prstGeom prst="rect">
            <a:avLst/>
          </a:prstGeom>
        </p:spPr>
      </p:pic>
      <p:pic>
        <p:nvPicPr>
          <p:cNvPr id="5" name="Picture 4" descr="Laud Humphrey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0581" y="3216866"/>
            <a:ext cx="1706630" cy="2485280"/>
          </a:xfrm>
          <a:prstGeom prst="rect">
            <a:avLst/>
          </a:prstGeom>
        </p:spPr>
      </p:pic>
      <p:pic>
        <p:nvPicPr>
          <p:cNvPr id="6" name="Picture 5" descr="Laud Humphreys_Mad Me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7820" y="3073400"/>
            <a:ext cx="4448332" cy="2876733"/>
          </a:xfrm>
          <a:prstGeom prst="rect">
            <a:avLst/>
          </a:prstGeom>
        </p:spPr>
      </p:pic>
    </p:spTree>
    <p:extLst>
      <p:ext uri="{BB962C8B-B14F-4D97-AF65-F5344CB8AC3E}">
        <p14:creationId xmlns:p14="http://schemas.microsoft.com/office/powerpoint/2010/main" val="42035936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r>
              <a:rPr lang="en-US" b="1" dirty="0"/>
              <a:t>HUMPHREYS Laud, 2008 (1970), </a:t>
            </a:r>
            <a:r>
              <a:rPr lang="en-US" b="1" i="1" dirty="0"/>
              <a:t>Tearoom Trade: Impersonal Sex in Public Places</a:t>
            </a:r>
            <a:r>
              <a:rPr lang="en-US" b="1" dirty="0"/>
              <a:t>, Chicago, </a:t>
            </a:r>
            <a:r>
              <a:rPr lang="en-US" b="1" dirty="0" err="1"/>
              <a:t>Aldline</a:t>
            </a:r>
            <a:r>
              <a:rPr lang="en-US" b="1" dirty="0"/>
              <a:t> Publishing Company.</a:t>
            </a:r>
            <a:endParaRPr lang="en-GB" dirty="0"/>
          </a:p>
          <a:p>
            <a:pPr algn="just"/>
            <a:r>
              <a:rPr lang="en-US" dirty="0"/>
              <a:t>“From the time of its first publication, </a:t>
            </a:r>
            <a:r>
              <a:rPr lang="en-US" i="1" dirty="0"/>
              <a:t>Tearoom Trade </a:t>
            </a:r>
            <a:r>
              <a:rPr lang="en-US" dirty="0"/>
              <a:t>engendered controversy. It was also accorded an unusual amount of praise for a first book on a marginal, intentionally self-effacing population by a previously unknown sociologist. The book was quickly recognized as an important, imaginative, and useful contribution to our understanding of "deviant" sexual activity. Describing impersonal, anonymous sexual encounters in public restrooms—"tearooms" in the argot—the book explored the behavior of men whose closet homosexuality was kept from their families and neighbors”. (Back cover of the book)</a:t>
            </a:r>
            <a:endParaRPr lang="en-GB" dirty="0"/>
          </a:p>
          <a:p>
            <a:endParaRPr lang="en-US" dirty="0"/>
          </a:p>
        </p:txBody>
      </p:sp>
    </p:spTree>
    <p:extLst>
      <p:ext uri="{BB962C8B-B14F-4D97-AF65-F5344CB8AC3E}">
        <p14:creationId xmlns:p14="http://schemas.microsoft.com/office/powerpoint/2010/main" val="3218438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ELIASOPH Nina, 1998, </a:t>
            </a:r>
            <a:r>
              <a:rPr lang="en-US" b="1" i="1" dirty="0"/>
              <a:t>Avoiding Politics. How Americans Produce Apathy in Everyday Life</a:t>
            </a:r>
            <a:r>
              <a:rPr lang="en-US" b="1" dirty="0"/>
              <a:t>, Cambridge University Press. </a:t>
            </a:r>
            <a:endParaRPr lang="en-GB" dirty="0"/>
          </a:p>
          <a:p>
            <a:endParaRPr lang="en-US" dirty="0"/>
          </a:p>
        </p:txBody>
      </p:sp>
      <p:pic>
        <p:nvPicPr>
          <p:cNvPr id="4" name="Picture 3" descr="Nina_Avoiding-Politics-How-Americans-Produce-Apathy-In-Everyday-Life-Livre-894394104_M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4023" y="3147019"/>
            <a:ext cx="2627362" cy="2627362"/>
          </a:xfrm>
          <a:prstGeom prst="rect">
            <a:avLst/>
          </a:prstGeom>
        </p:spPr>
      </p:pic>
      <p:pic>
        <p:nvPicPr>
          <p:cNvPr id="5" name="Picture 4" descr="nina_eliasoph.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7788" y="3266549"/>
            <a:ext cx="2489200" cy="2260600"/>
          </a:xfrm>
          <a:prstGeom prst="rect">
            <a:avLst/>
          </a:prstGeom>
        </p:spPr>
      </p:pic>
    </p:spTree>
    <p:extLst>
      <p:ext uri="{BB962C8B-B14F-4D97-AF65-F5344CB8AC3E}">
        <p14:creationId xmlns:p14="http://schemas.microsoft.com/office/powerpoint/2010/main" val="30465154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b="1" dirty="0"/>
              <a:t>ELIASOPH Nina, 1998, </a:t>
            </a:r>
            <a:r>
              <a:rPr lang="en-US" b="1" i="1" dirty="0"/>
              <a:t>Avoiding Politics. How Americans Produce Apathy in Everyday Life</a:t>
            </a:r>
            <a:r>
              <a:rPr lang="en-US" b="1" dirty="0"/>
              <a:t>, Cambridge University Press. </a:t>
            </a:r>
            <a:endParaRPr lang="en-GB" dirty="0"/>
          </a:p>
          <a:p>
            <a:pPr algn="just"/>
            <a:r>
              <a:rPr lang="en-US" dirty="0"/>
              <a:t>“Civic groups are said to be the fount of democracy, but these vivid portraits of American life reveal an intriguing culture of political avoidance. Nina </a:t>
            </a:r>
            <a:r>
              <a:rPr lang="en-US" dirty="0" err="1"/>
              <a:t>Eliasoph</a:t>
            </a:r>
            <a:r>
              <a:rPr lang="en-US" dirty="0"/>
              <a:t> accompanied volunteers, activists and recreation club members, listening to them talk--and not talk--politics, in a range of private and public settings. Unlike interview-based studies of political participation and civic culture, Avoiding Politics shows how citizens create and communicate political ideas in everyday life, and the hard work it takes to produce apathy in a democracy.” (Back cover of the book)</a:t>
            </a:r>
            <a:r>
              <a:rPr lang="en-GB" dirty="0"/>
              <a:t> </a:t>
            </a:r>
            <a:endParaRPr lang="en-US" dirty="0"/>
          </a:p>
        </p:txBody>
      </p:sp>
    </p:spTree>
    <p:extLst>
      <p:ext uri="{BB962C8B-B14F-4D97-AF65-F5344CB8AC3E}">
        <p14:creationId xmlns:p14="http://schemas.microsoft.com/office/powerpoint/2010/main" val="64991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Lecture/Seminars</a:t>
            </a:r>
            <a:endParaRPr lang="en-US" dirty="0"/>
          </a:p>
        </p:txBody>
      </p:sp>
      <p:sp>
        <p:nvSpPr>
          <p:cNvPr id="3" name="Content Placeholder 2"/>
          <p:cNvSpPr>
            <a:spLocks noGrp="1"/>
          </p:cNvSpPr>
          <p:nvPr>
            <p:ph sz="quarter" idx="1"/>
          </p:nvPr>
        </p:nvSpPr>
        <p:spPr/>
        <p:txBody>
          <a:bodyPr/>
          <a:lstStyle/>
          <a:p>
            <a:pPr algn="just">
              <a:buFont typeface="Wingdings" charset="2"/>
              <a:buChar char="Ø"/>
            </a:pPr>
            <a:r>
              <a:rPr lang="en-US" dirty="0"/>
              <a:t>The weekly lecture will serve as an introduction to the main theoretical perspectives on a given topic. It will cover major substantive areas of sociological inquiry (culture, norms and deviance, social movements, hierarchies and stratification, power and inequalities, state and/in society, social organization of the economy). </a:t>
            </a:r>
            <a:endParaRPr lang="en-US" dirty="0" smtClean="0"/>
          </a:p>
          <a:p>
            <a:pPr algn="just">
              <a:buFont typeface="Wingdings" charset="2"/>
              <a:buChar char="Ø"/>
            </a:pPr>
            <a:r>
              <a:rPr lang="en-US" dirty="0"/>
              <a:t>the seminar, a hands-on approach, will provide you with the opportunity to grapple with both texts and methods. </a:t>
            </a:r>
            <a:endParaRPr lang="en-US" dirty="0" smtClean="0"/>
          </a:p>
          <a:p>
            <a:pPr algn="just">
              <a:buFont typeface="Wingdings" charset="2"/>
              <a:buChar char="Ø"/>
            </a:pPr>
            <a:endParaRPr lang="en-US" dirty="0"/>
          </a:p>
        </p:txBody>
      </p:sp>
    </p:spTree>
    <p:extLst>
      <p:ext uri="{BB962C8B-B14F-4D97-AF65-F5344CB8AC3E}">
        <p14:creationId xmlns:p14="http://schemas.microsoft.com/office/powerpoint/2010/main" val="28546636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HARRIS-LACEWELL Melissa V., 2006, </a:t>
            </a:r>
            <a:r>
              <a:rPr lang="en-US" b="1" i="1" dirty="0"/>
              <a:t>Barbershops, Bibles, and BET: Everyday Talk and Black Political Thought</a:t>
            </a:r>
            <a:r>
              <a:rPr lang="en-US" dirty="0"/>
              <a:t>, </a:t>
            </a:r>
            <a:r>
              <a:rPr lang="en-US" b="1" dirty="0"/>
              <a:t>Princeton University Press</a:t>
            </a:r>
            <a:r>
              <a:rPr lang="en-US" dirty="0"/>
              <a:t>.</a:t>
            </a:r>
            <a:endParaRPr lang="en-GB" dirty="0"/>
          </a:p>
          <a:p>
            <a:endParaRPr lang="en-US" dirty="0"/>
          </a:p>
        </p:txBody>
      </p:sp>
      <p:pic>
        <p:nvPicPr>
          <p:cNvPr id="4" name="Picture 3" descr="harrislacewell_meliss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931" y="3387068"/>
            <a:ext cx="3400216" cy="2711980"/>
          </a:xfrm>
          <a:prstGeom prst="rect">
            <a:avLst/>
          </a:prstGeom>
          <a:ln>
            <a:noFill/>
          </a:ln>
          <a:effectLst>
            <a:outerShdw blurRad="292100" dist="139700" dir="2700000" algn="tl" rotWithShape="0">
              <a:srgbClr val="333333">
                <a:alpha val="65000"/>
              </a:srgbClr>
            </a:outerShdw>
          </a:effectLst>
        </p:spPr>
      </p:pic>
      <p:pic>
        <p:nvPicPr>
          <p:cNvPr id="5" name="Picture 4" descr="Harris_Barbershops.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7252" y="3159668"/>
            <a:ext cx="1995054" cy="2939380"/>
          </a:xfrm>
          <a:prstGeom prst="rect">
            <a:avLst/>
          </a:prstGeom>
        </p:spPr>
      </p:pic>
    </p:spTree>
    <p:extLst>
      <p:ext uri="{BB962C8B-B14F-4D97-AF65-F5344CB8AC3E}">
        <p14:creationId xmlns:p14="http://schemas.microsoft.com/office/powerpoint/2010/main" val="17982375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56584"/>
            <a:ext cx="8503920" cy="4572000"/>
          </a:xfrm>
        </p:spPr>
        <p:txBody>
          <a:bodyPr>
            <a:normAutofit fontScale="70000" lnSpcReduction="20000"/>
          </a:bodyPr>
          <a:lstStyle/>
          <a:p>
            <a:r>
              <a:rPr lang="en-US" b="1" dirty="0"/>
              <a:t>HARRIS-LACEWELL Melissa V., 2006, </a:t>
            </a:r>
            <a:r>
              <a:rPr lang="en-US" b="1" i="1" dirty="0"/>
              <a:t>Barbershops, Bibles, and BET: Everyday Talk and Black Political Thought</a:t>
            </a:r>
            <a:r>
              <a:rPr lang="en-US" dirty="0"/>
              <a:t>, </a:t>
            </a:r>
            <a:r>
              <a:rPr lang="en-US" b="1" dirty="0"/>
              <a:t>Princeton University Press</a:t>
            </a:r>
            <a:r>
              <a:rPr lang="en-US" dirty="0"/>
              <a:t>.</a:t>
            </a:r>
            <a:endParaRPr lang="en-GB" dirty="0"/>
          </a:p>
          <a:p>
            <a:pPr algn="just"/>
            <a:r>
              <a:rPr lang="en-US" dirty="0"/>
              <a:t>“Using statistical, experimental, and ethnographic methods </a:t>
            </a:r>
            <a:r>
              <a:rPr lang="en-US" i="1" dirty="0"/>
              <a:t>Barbershops, Bibles, and B.E.T</a:t>
            </a:r>
            <a:r>
              <a:rPr lang="en-US" dirty="0"/>
              <a:t> offers a new perspective on the way public opinion and ideologies are formed at the grassroots level. The book makes an important contribution to our understanding of black politics by shifting the focus from the influence of national elites in opinion formation to the influence of local elites and people in daily interaction with each other. Arguing that African Americans use community dialogue to jointly develop understandings of their collective political interests, Harris-</a:t>
            </a:r>
            <a:r>
              <a:rPr lang="en-US" dirty="0" err="1"/>
              <a:t>Lacewell</a:t>
            </a:r>
            <a:r>
              <a:rPr lang="en-US" dirty="0"/>
              <a:t> identifies four political ideologies that constitute the framework of contemporary black political thought: Black Nationalism, Black Feminism, Black Conservatism and Liberal </a:t>
            </a:r>
            <a:r>
              <a:rPr lang="en-US" dirty="0" err="1"/>
              <a:t>Integrationism</a:t>
            </a:r>
            <a:r>
              <a:rPr lang="en-US" dirty="0"/>
              <a:t>. These ideologies, the book posits, help African Americans to understand persistent social and economic inequality, to identify the significance of race in that inequality, and to devise strategies for overcoming it.” (Back cover of the book)</a:t>
            </a:r>
            <a:endParaRPr lang="en-GB" dirty="0"/>
          </a:p>
          <a:p>
            <a:pPr algn="just"/>
            <a:endParaRPr lang="en-US" dirty="0"/>
          </a:p>
        </p:txBody>
      </p:sp>
    </p:spTree>
    <p:extLst>
      <p:ext uri="{BB962C8B-B14F-4D97-AF65-F5344CB8AC3E}">
        <p14:creationId xmlns:p14="http://schemas.microsoft.com/office/powerpoint/2010/main" val="283179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Book Memo?</a:t>
            </a:r>
            <a:endParaRPr lang="en-US" dirty="0"/>
          </a:p>
        </p:txBody>
      </p:sp>
      <p:sp>
        <p:nvSpPr>
          <p:cNvPr id="3" name="Content Placeholder 2"/>
          <p:cNvSpPr>
            <a:spLocks noGrp="1"/>
          </p:cNvSpPr>
          <p:nvPr>
            <p:ph sz="quarter" idx="1"/>
          </p:nvPr>
        </p:nvSpPr>
        <p:spPr/>
        <p:txBody>
          <a:bodyPr/>
          <a:lstStyle/>
          <a:p>
            <a:r>
              <a:rPr lang="en-US" dirty="0" smtClean="0"/>
              <a:t>5-7 pages long. (1500 to 2500 words).</a:t>
            </a:r>
          </a:p>
          <a:p>
            <a:r>
              <a:rPr lang="en-US" dirty="0" smtClean="0"/>
              <a:t> </a:t>
            </a:r>
            <a:r>
              <a:rPr lang="en-US" dirty="0"/>
              <a:t>Again, avoid plagiarism. </a:t>
            </a:r>
            <a:endParaRPr lang="en-US" dirty="0" smtClean="0"/>
          </a:p>
          <a:p>
            <a:r>
              <a:rPr lang="en-US" dirty="0" smtClean="0"/>
              <a:t>Due the 28</a:t>
            </a:r>
            <a:r>
              <a:rPr lang="en-US" baseline="30000" dirty="0" smtClean="0"/>
              <a:t>th</a:t>
            </a:r>
            <a:r>
              <a:rPr lang="en-US" dirty="0" smtClean="0"/>
              <a:t> of March, 2013.</a:t>
            </a:r>
          </a:p>
          <a:p>
            <a:r>
              <a:rPr lang="en-US" dirty="0" smtClean="0"/>
              <a:t>Bring a printed copy at the beginning of the class (see the handout if you’re over the deadline). </a:t>
            </a:r>
          </a:p>
          <a:p>
            <a:r>
              <a:rPr lang="en-US" dirty="0" smtClean="0"/>
              <a:t>It </a:t>
            </a:r>
            <a:r>
              <a:rPr lang="en-US" dirty="0"/>
              <a:t>is not a summary, take a systematic, analytical approach to the text. </a:t>
            </a:r>
          </a:p>
          <a:p>
            <a:r>
              <a:rPr lang="en-US" dirty="0" smtClean="0"/>
              <a:t>See the handout for all the points you’ll go through while reading and writing. </a:t>
            </a:r>
            <a:endParaRPr lang="en-US" dirty="0"/>
          </a:p>
        </p:txBody>
      </p:sp>
    </p:spTree>
    <p:extLst>
      <p:ext uri="{BB962C8B-B14F-4D97-AF65-F5344CB8AC3E}">
        <p14:creationId xmlns:p14="http://schemas.microsoft.com/office/powerpoint/2010/main" val="2444542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Sociology? (Berger, 1929, book 1963)</a:t>
            </a:r>
            <a:endParaRPr lang="en-US" dirty="0"/>
          </a:p>
        </p:txBody>
      </p:sp>
      <p:pic>
        <p:nvPicPr>
          <p:cNvPr id="4" name="Content Placeholder 3" descr="Invitation-to-Sociology-Berger-Peter-L-9780385065290.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l="-48406" r="-48406"/>
          <a:stretch>
            <a:fillRect/>
          </a:stretch>
        </p:blipFill>
        <p:spPr>
          <a:xfrm>
            <a:off x="-841675" y="1497403"/>
            <a:ext cx="5887210" cy="4619766"/>
          </a:xfrm>
        </p:spPr>
      </p:pic>
      <p:pic>
        <p:nvPicPr>
          <p:cNvPr id="5" name="Picture 4" descr="bergerberg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0" y="1997678"/>
            <a:ext cx="4645152" cy="3959118"/>
          </a:xfrm>
          <a:prstGeom prst="rect">
            <a:avLst/>
          </a:prstGeom>
        </p:spPr>
      </p:pic>
    </p:spTree>
    <p:extLst>
      <p:ext uri="{BB962C8B-B14F-4D97-AF65-F5344CB8AC3E}">
        <p14:creationId xmlns:p14="http://schemas.microsoft.com/office/powerpoint/2010/main" val="40655332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 is not:</a:t>
            </a:r>
            <a:endParaRPr lang="en-US" dirty="0"/>
          </a:p>
        </p:txBody>
      </p:sp>
      <p:sp>
        <p:nvSpPr>
          <p:cNvPr id="3" name="Content Placeholder 2"/>
          <p:cNvSpPr>
            <a:spLocks noGrp="1"/>
          </p:cNvSpPr>
          <p:nvPr>
            <p:ph sz="quarter" idx="1"/>
          </p:nvPr>
        </p:nvSpPr>
        <p:spPr/>
        <p:txBody>
          <a:bodyPr/>
          <a:lstStyle/>
          <a:p>
            <a:r>
              <a:rPr lang="en-US" dirty="0" smtClean="0"/>
              <a:t>Best to start with what sociology is NOT:</a:t>
            </a:r>
          </a:p>
          <a:p>
            <a:pPr lvl="1"/>
            <a:r>
              <a:rPr lang="en-US" dirty="0" smtClean="0"/>
              <a:t>Social work, “working with people”: getting them out of slums or getting them into jail, making them produce better automobiles or making them better bomber pilots. </a:t>
            </a:r>
          </a:p>
          <a:p>
            <a:pPr lvl="1"/>
            <a:endParaRPr lang="en-US" dirty="0"/>
          </a:p>
          <a:p>
            <a:pPr lvl="1"/>
            <a:r>
              <a:rPr lang="en-US" dirty="0" smtClean="0"/>
              <a:t>Psychology, psychiatry. </a:t>
            </a:r>
          </a:p>
          <a:p>
            <a:pPr marL="274320" lvl="1" indent="0">
              <a:buNone/>
            </a:pPr>
            <a:r>
              <a:rPr lang="en-US" dirty="0" smtClean="0"/>
              <a:t>=&gt; “Cultural lag”</a:t>
            </a:r>
          </a:p>
          <a:p>
            <a:pPr lvl="1"/>
            <a:endParaRPr lang="en-US" dirty="0" smtClean="0"/>
          </a:p>
          <a:p>
            <a:pPr lvl="1"/>
            <a:r>
              <a:rPr lang="en-US" dirty="0" smtClean="0"/>
              <a:t>A </a:t>
            </a:r>
            <a:r>
              <a:rPr lang="en-US" i="1" dirty="0" smtClean="0"/>
              <a:t>practice</a:t>
            </a:r>
            <a:r>
              <a:rPr lang="en-US" dirty="0" smtClean="0"/>
              <a:t> in society. </a:t>
            </a:r>
            <a:endParaRPr lang="en-US" dirty="0"/>
          </a:p>
        </p:txBody>
      </p:sp>
    </p:spTree>
    <p:extLst>
      <p:ext uri="{BB962C8B-B14F-4D97-AF65-F5344CB8AC3E}">
        <p14:creationId xmlns:p14="http://schemas.microsoft.com/office/powerpoint/2010/main" val="264362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sociologist is not:</a:t>
            </a:r>
            <a:endParaRPr lang="en-US" dirty="0"/>
          </a:p>
        </p:txBody>
      </p:sp>
      <p:sp>
        <p:nvSpPr>
          <p:cNvPr id="3" name="Content Placeholder 2"/>
          <p:cNvSpPr>
            <a:spLocks noGrp="1"/>
          </p:cNvSpPr>
          <p:nvPr>
            <p:ph sz="quarter" idx="1"/>
          </p:nvPr>
        </p:nvSpPr>
        <p:spPr/>
        <p:txBody>
          <a:bodyPr/>
          <a:lstStyle/>
          <a:p>
            <a:pPr algn="just"/>
            <a:r>
              <a:rPr lang="en-US" dirty="0" smtClean="0"/>
              <a:t>A social reformer. Sociological understanding won’t serve as a political, military application.</a:t>
            </a:r>
          </a:p>
          <a:p>
            <a:pPr algn="just"/>
            <a:r>
              <a:rPr lang="en-US" dirty="0" smtClean="0"/>
              <a:t>A gatherer of statistics about human behavior.</a:t>
            </a:r>
          </a:p>
          <a:p>
            <a:pPr algn="just"/>
            <a:endParaRPr lang="en-US" dirty="0"/>
          </a:p>
        </p:txBody>
      </p:sp>
      <p:pic>
        <p:nvPicPr>
          <p:cNvPr id="4" name="Picture 3" descr="Statistic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1197" y="2964792"/>
            <a:ext cx="4488941" cy="3445262"/>
          </a:xfrm>
          <a:prstGeom prst="rect">
            <a:avLst/>
          </a:prstGeom>
        </p:spPr>
      </p:pic>
    </p:spTree>
    <p:extLst>
      <p:ext uri="{BB962C8B-B14F-4D97-AF65-F5344CB8AC3E}">
        <p14:creationId xmlns:p14="http://schemas.microsoft.com/office/powerpoint/2010/main" val="2723543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sociologist is not(2):</a:t>
            </a:r>
            <a:endParaRPr lang="en-US" dirty="0"/>
          </a:p>
        </p:txBody>
      </p:sp>
      <p:sp>
        <p:nvSpPr>
          <p:cNvPr id="3" name="Content Placeholder 2"/>
          <p:cNvSpPr>
            <a:spLocks noGrp="1"/>
          </p:cNvSpPr>
          <p:nvPr>
            <p:ph sz="quarter" idx="1"/>
          </p:nvPr>
        </p:nvSpPr>
        <p:spPr/>
        <p:txBody>
          <a:bodyPr/>
          <a:lstStyle/>
          <a:p>
            <a:r>
              <a:rPr lang="en-US" dirty="0" smtClean="0"/>
              <a:t>A pollster: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3352" y="2031540"/>
            <a:ext cx="6127993" cy="4244727"/>
          </a:xfrm>
          <a:prstGeom prst="rect">
            <a:avLst/>
          </a:prstGeom>
        </p:spPr>
      </p:pic>
    </p:spTree>
    <p:extLst>
      <p:ext uri="{BB962C8B-B14F-4D97-AF65-F5344CB8AC3E}">
        <p14:creationId xmlns:p14="http://schemas.microsoft.com/office/powerpoint/2010/main" val="370479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Sociologist is not(3):</a:t>
            </a:r>
            <a:endParaRPr lang="en-US" dirty="0"/>
          </a:p>
        </p:txBody>
      </p:sp>
      <p:sp>
        <p:nvSpPr>
          <p:cNvPr id="3" name="Content Placeholder 2"/>
          <p:cNvSpPr>
            <a:spLocks noGrp="1"/>
          </p:cNvSpPr>
          <p:nvPr>
            <p:ph sz="quarter" idx="1"/>
          </p:nvPr>
        </p:nvSpPr>
        <p:spPr/>
        <p:txBody>
          <a:bodyPr/>
          <a:lstStyle/>
          <a:p>
            <a:r>
              <a:rPr lang="en-US" dirty="0" smtClean="0"/>
              <a:t>A detached, sardonic observer, and a cold manipulator of men.</a:t>
            </a:r>
          </a:p>
          <a:p>
            <a:endParaRPr lang="en-US" dirty="0"/>
          </a:p>
        </p:txBody>
      </p:sp>
      <p:pic>
        <p:nvPicPr>
          <p:cNvPr id="4" name="Picture 3" descr="Sociologist_wach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3261" y="2604049"/>
            <a:ext cx="6249861" cy="3716755"/>
          </a:xfrm>
          <a:prstGeom prst="rect">
            <a:avLst/>
          </a:prstGeom>
        </p:spPr>
      </p:pic>
    </p:spTree>
    <p:extLst>
      <p:ext uri="{BB962C8B-B14F-4D97-AF65-F5344CB8AC3E}">
        <p14:creationId xmlns:p14="http://schemas.microsoft.com/office/powerpoint/2010/main" val="35268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definition</a:t>
            </a:r>
            <a:endParaRPr lang="en-US" dirty="0"/>
          </a:p>
        </p:txBody>
      </p:sp>
      <p:sp>
        <p:nvSpPr>
          <p:cNvPr id="3" name="Content Placeholder 2"/>
          <p:cNvSpPr>
            <a:spLocks noGrp="1"/>
          </p:cNvSpPr>
          <p:nvPr>
            <p:ph sz="quarter" idx="1"/>
          </p:nvPr>
        </p:nvSpPr>
        <p:spPr/>
        <p:txBody>
          <a:bodyPr/>
          <a:lstStyle/>
          <a:p>
            <a:r>
              <a:rPr lang="en-US" dirty="0" smtClean="0"/>
              <a:t>An attempt to understand. (suicide, capitalism, state, family, class, gender, etc.)</a:t>
            </a:r>
          </a:p>
          <a:p>
            <a:r>
              <a:rPr lang="en-US" dirty="0" smtClean="0"/>
              <a:t>“Value-free” (Max Weber, 1864-</a:t>
            </a:r>
          </a:p>
          <a:p>
            <a:pPr marL="0" indent="0">
              <a:buNone/>
            </a:pPr>
            <a:r>
              <a:rPr lang="en-US" dirty="0" smtClean="0"/>
              <a:t>1920, one of the founding </a:t>
            </a:r>
          </a:p>
          <a:p>
            <a:pPr marL="0" indent="0">
              <a:buNone/>
            </a:pPr>
            <a:r>
              <a:rPr lang="en-US" dirty="0"/>
              <a:t>a</a:t>
            </a:r>
            <a:r>
              <a:rPr lang="en-US" dirty="0" smtClean="0"/>
              <a:t>rchitects of sociology). </a:t>
            </a:r>
          </a:p>
          <a:p>
            <a:r>
              <a:rPr lang="en-US" dirty="0" smtClean="0"/>
              <a:t>One fundamental value:</a:t>
            </a:r>
          </a:p>
          <a:p>
            <a:pPr marL="0" indent="0">
              <a:buNone/>
            </a:pPr>
            <a:r>
              <a:rPr lang="en-US" dirty="0" smtClean="0"/>
              <a:t>Scientific integrity.</a:t>
            </a:r>
          </a:p>
          <a:p>
            <a:r>
              <a:rPr lang="en-US" dirty="0"/>
              <a:t> </a:t>
            </a:r>
            <a:r>
              <a:rPr lang="en-US" dirty="0" smtClean="0"/>
              <a:t>Sociology strives toward an act</a:t>
            </a:r>
          </a:p>
          <a:p>
            <a:pPr marL="0" indent="0">
              <a:buNone/>
            </a:pPr>
            <a:r>
              <a:rPr lang="en-US" dirty="0"/>
              <a:t>o</a:t>
            </a:r>
            <a:r>
              <a:rPr lang="en-US" dirty="0" smtClean="0"/>
              <a:t>f pure perception.</a:t>
            </a:r>
            <a:endParaRPr lang="en-US" dirty="0"/>
          </a:p>
        </p:txBody>
      </p:sp>
      <p:pic>
        <p:nvPicPr>
          <p:cNvPr id="4" name="Picture 3" descr="Max Weber, socio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0062" y="2215235"/>
            <a:ext cx="2428012" cy="3077364"/>
          </a:xfrm>
          <a:prstGeom prst="rect">
            <a:avLst/>
          </a:prstGeom>
        </p:spPr>
      </p:pic>
    </p:spTree>
    <p:extLst>
      <p:ext uri="{BB962C8B-B14F-4D97-AF65-F5344CB8AC3E}">
        <p14:creationId xmlns:p14="http://schemas.microsoft.com/office/powerpoint/2010/main" val="2378835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definition-2</a:t>
            </a:r>
            <a:endParaRPr lang="en-US" dirty="0"/>
          </a:p>
        </p:txBody>
      </p:sp>
      <p:sp>
        <p:nvSpPr>
          <p:cNvPr id="3" name="Content Placeholder 2"/>
          <p:cNvSpPr>
            <a:spLocks noGrp="1"/>
          </p:cNvSpPr>
          <p:nvPr>
            <p:ph sz="quarter" idx="1"/>
          </p:nvPr>
        </p:nvSpPr>
        <p:spPr/>
        <p:txBody>
          <a:bodyPr/>
          <a:lstStyle/>
          <a:p>
            <a:r>
              <a:rPr lang="en-US" dirty="0" smtClean="0"/>
              <a:t>A science (admittedly a very peculiar one, but still a science), with certain scientific canons of procedure.</a:t>
            </a:r>
          </a:p>
          <a:p>
            <a:r>
              <a:rPr lang="en-US" dirty="0" smtClean="0"/>
              <a:t>The sociologist: </a:t>
            </a:r>
          </a:p>
          <a:p>
            <a:pPr lvl="1"/>
            <a:r>
              <a:rPr lang="en-US" dirty="0" smtClean="0"/>
              <a:t>Understands society in a disciplined way</a:t>
            </a:r>
          </a:p>
          <a:p>
            <a:pPr lvl="1"/>
            <a:r>
              <a:rPr lang="en-US" dirty="0" smtClean="0"/>
              <a:t>His/her operations are bound by certain rules of evidence</a:t>
            </a:r>
          </a:p>
          <a:p>
            <a:pPr lvl="1"/>
            <a:r>
              <a:rPr lang="en-US" dirty="0" smtClean="0"/>
              <a:t>Tries to be objective, to control his/her personal preferences and prejudices, to perceive clearly</a:t>
            </a:r>
          </a:p>
          <a:p>
            <a:pPr lvl="1"/>
            <a:r>
              <a:rPr lang="en-US" dirty="0" smtClean="0"/>
              <a:t>His goal is to attempt to understand society</a:t>
            </a:r>
          </a:p>
          <a:p>
            <a:pPr lvl="1"/>
            <a:r>
              <a:rPr lang="en-US" dirty="0" smtClean="0"/>
              <a:t>Is endlessly interested in the doings of men: their institutions, their history, their passions</a:t>
            </a:r>
          </a:p>
          <a:p>
            <a:pPr lvl="1"/>
            <a:r>
              <a:rPr lang="en-US" dirty="0" smtClean="0"/>
              <a:t>Everything is valuable: gossip, looking through keyholes, etc. </a:t>
            </a:r>
          </a:p>
        </p:txBody>
      </p:sp>
    </p:spTree>
    <p:extLst>
      <p:ext uri="{BB962C8B-B14F-4D97-AF65-F5344CB8AC3E}">
        <p14:creationId xmlns:p14="http://schemas.microsoft.com/office/powerpoint/2010/main" val="215044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will you be graded?</a:t>
            </a:r>
            <a:endParaRPr lang="en-US" dirty="0"/>
          </a:p>
        </p:txBody>
      </p:sp>
      <p:sp>
        <p:nvSpPr>
          <p:cNvPr id="3" name="Content Placeholder 2"/>
          <p:cNvSpPr>
            <a:spLocks noGrp="1"/>
          </p:cNvSpPr>
          <p:nvPr>
            <p:ph sz="quarter" idx="1"/>
          </p:nvPr>
        </p:nvSpPr>
        <p:spPr/>
        <p:txBody>
          <a:bodyPr anchor="ctr"/>
          <a:lstStyle/>
          <a:p>
            <a:pPr marL="514350" indent="-514350">
              <a:buFont typeface="+mj-lt"/>
              <a:buAutoNum type="arabicPeriod"/>
            </a:pPr>
            <a:r>
              <a:rPr lang="en-US" dirty="0" smtClean="0"/>
              <a:t>5 types of required written assignments</a:t>
            </a:r>
          </a:p>
          <a:p>
            <a:pPr marL="514350" indent="-514350">
              <a:lnSpc>
                <a:spcPct val="300000"/>
              </a:lnSpc>
              <a:buFont typeface="+mj-lt"/>
              <a:buAutoNum type="arabicPeriod"/>
            </a:pPr>
            <a:r>
              <a:rPr lang="en-US" dirty="0" smtClean="0"/>
              <a:t>A grade of class participation</a:t>
            </a:r>
            <a:endParaRPr lang="en-US" dirty="0"/>
          </a:p>
        </p:txBody>
      </p:sp>
    </p:spTree>
    <p:extLst>
      <p:ext uri="{BB962C8B-B14F-4D97-AF65-F5344CB8AC3E}">
        <p14:creationId xmlns:p14="http://schemas.microsoft.com/office/powerpoint/2010/main" val="37636500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definition(3):</a:t>
            </a:r>
            <a:endParaRPr lang="en-US" dirty="0"/>
          </a:p>
        </p:txBody>
      </p:sp>
      <p:sp>
        <p:nvSpPr>
          <p:cNvPr id="3" name="Content Placeholder 2"/>
          <p:cNvSpPr>
            <a:spLocks noGrp="1"/>
          </p:cNvSpPr>
          <p:nvPr>
            <p:ph sz="quarter" idx="1"/>
          </p:nvPr>
        </p:nvSpPr>
        <p:spPr/>
        <p:txBody>
          <a:bodyPr/>
          <a:lstStyle/>
          <a:p>
            <a:r>
              <a:rPr lang="en-US" dirty="0" smtClean="0"/>
              <a:t>The sociologist is curious!</a:t>
            </a:r>
          </a:p>
          <a:p>
            <a:endParaRPr lang="en-US" dirty="0"/>
          </a:p>
        </p:txBody>
      </p:sp>
      <p:pic>
        <p:nvPicPr>
          <p:cNvPr id="4" name="Picture 3" descr="Curiosit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2000" y="2212848"/>
            <a:ext cx="5080000" cy="3886200"/>
          </a:xfrm>
          <a:prstGeom prst="rect">
            <a:avLst/>
          </a:prstGeom>
        </p:spPr>
      </p:pic>
    </p:spTree>
    <p:extLst>
      <p:ext uri="{BB962C8B-B14F-4D97-AF65-F5344CB8AC3E}">
        <p14:creationId xmlns:p14="http://schemas.microsoft.com/office/powerpoint/2010/main" val="3389635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classic sociologist’s questions:</a:t>
            </a:r>
            <a:endParaRPr lang="en-US" dirty="0"/>
          </a:p>
        </p:txBody>
      </p:sp>
      <p:sp>
        <p:nvSpPr>
          <p:cNvPr id="3" name="Content Placeholder 2"/>
          <p:cNvSpPr>
            <a:spLocks noGrp="1"/>
          </p:cNvSpPr>
          <p:nvPr>
            <p:ph sz="quarter" idx="1"/>
          </p:nvPr>
        </p:nvSpPr>
        <p:spPr/>
        <p:txBody>
          <a:bodyPr anchor="ctr"/>
          <a:lstStyle/>
          <a:p>
            <a:r>
              <a:rPr lang="en-US" dirty="0" smtClean="0"/>
              <a:t>“What are people doing with each other here?”</a:t>
            </a:r>
          </a:p>
          <a:p>
            <a:r>
              <a:rPr lang="en-US" dirty="0" smtClean="0"/>
              <a:t>“What are their relationships to each other?”</a:t>
            </a:r>
          </a:p>
          <a:p>
            <a:r>
              <a:rPr lang="en-US" dirty="0" smtClean="0"/>
              <a:t>“How are these relationships organized in institutions?”</a:t>
            </a:r>
          </a:p>
          <a:p>
            <a:r>
              <a:rPr lang="en-US" dirty="0" smtClean="0"/>
              <a:t>“What are the collective ideas that move men and institutions?”</a:t>
            </a:r>
            <a:endParaRPr lang="en-US" dirty="0"/>
          </a:p>
        </p:txBody>
      </p:sp>
    </p:spTree>
    <p:extLst>
      <p:ext uri="{BB962C8B-B14F-4D97-AF65-F5344CB8AC3E}">
        <p14:creationId xmlns:p14="http://schemas.microsoft.com/office/powerpoint/2010/main" val="3531434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excitement of sociology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transformation of perception, and of consciousness: </a:t>
            </a:r>
          </a:p>
          <a:p>
            <a:r>
              <a:rPr lang="en-US" dirty="0" smtClean="0"/>
              <a:t>“The familiar becomes transformed in its meaning”</a:t>
            </a:r>
          </a:p>
          <a:p>
            <a:r>
              <a:rPr lang="en-US" dirty="0" smtClean="0"/>
              <a:t>“The fascination of sociology lies in the fact that its perspective makes us see in a new light the very world in which we have lived all our lives”</a:t>
            </a:r>
          </a:p>
          <a:p>
            <a:r>
              <a:rPr lang="en-US" dirty="0" smtClean="0"/>
              <a:t>Raising new questions. </a:t>
            </a:r>
          </a:p>
          <a:p>
            <a:r>
              <a:rPr lang="en-US" dirty="0" smtClean="0"/>
              <a:t>“social reality turns out to have many layers of meaning”</a:t>
            </a:r>
          </a:p>
          <a:p>
            <a:r>
              <a:rPr lang="en-US" dirty="0" smtClean="0"/>
              <a:t>“things are not what they seem”. </a:t>
            </a:r>
            <a:endParaRPr lang="en-US" dirty="0"/>
          </a:p>
        </p:txBody>
      </p:sp>
    </p:spTree>
    <p:extLst>
      <p:ext uri="{BB962C8B-B14F-4D97-AF65-F5344CB8AC3E}">
        <p14:creationId xmlns:p14="http://schemas.microsoft.com/office/powerpoint/2010/main" val="1078178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Content Placeholder 2"/>
          <p:cNvSpPr>
            <a:spLocks noGrp="1"/>
          </p:cNvSpPr>
          <p:nvPr>
            <p:ph sz="quarter" idx="1"/>
          </p:nvPr>
        </p:nvSpPr>
        <p:spPr/>
        <p:txBody>
          <a:bodyPr/>
          <a:lstStyle/>
          <a:p>
            <a:r>
              <a:rPr lang="en-US" dirty="0" smtClean="0"/>
              <a:t>Would you prefer the “world-taken-for-granted” (</a:t>
            </a:r>
            <a:r>
              <a:rPr lang="en-US" dirty="0" err="1" smtClean="0"/>
              <a:t>Schutz</a:t>
            </a:r>
            <a:r>
              <a:rPr lang="en-US" smtClean="0"/>
              <a:t>)?</a:t>
            </a:r>
            <a:endParaRPr lang="en-US" dirty="0"/>
          </a:p>
        </p:txBody>
      </p:sp>
    </p:spTree>
    <p:extLst>
      <p:ext uri="{BB962C8B-B14F-4D97-AF65-F5344CB8AC3E}">
        <p14:creationId xmlns:p14="http://schemas.microsoft.com/office/powerpoint/2010/main" val="4266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Class : 64% </a:t>
            </a:r>
            <a:endParaRPr lang="en-US" dirty="0"/>
          </a:p>
        </p:txBody>
      </p:sp>
      <p:sp>
        <p:nvSpPr>
          <p:cNvPr id="3" name="Content Placeholder 2"/>
          <p:cNvSpPr>
            <a:spLocks noGrp="1"/>
          </p:cNvSpPr>
          <p:nvPr>
            <p:ph sz="quarter" idx="1"/>
          </p:nvPr>
        </p:nvSpPr>
        <p:spPr/>
        <p:txBody>
          <a:bodyPr>
            <a:normAutofit lnSpcReduction="10000"/>
          </a:bodyPr>
          <a:lstStyle/>
          <a:p>
            <a:pPr marL="514350" indent="-514350">
              <a:lnSpc>
                <a:spcPct val="150000"/>
              </a:lnSpc>
              <a:buFont typeface="+mj-lt"/>
              <a:buAutoNum type="arabicPeriod"/>
            </a:pPr>
            <a:r>
              <a:rPr lang="en-US" dirty="0" smtClean="0"/>
              <a:t>Weekly quiz on the “discussion” text: 8%</a:t>
            </a:r>
          </a:p>
          <a:p>
            <a:pPr marL="514350" indent="-514350">
              <a:lnSpc>
                <a:spcPct val="150000"/>
              </a:lnSpc>
              <a:buFont typeface="+mj-lt"/>
              <a:buAutoNum type="arabicPeriod"/>
            </a:pPr>
            <a:r>
              <a:rPr lang="en-US" dirty="0"/>
              <a:t>Class participation (+ in-class exercises): 8</a:t>
            </a:r>
            <a:r>
              <a:rPr lang="en-US" dirty="0" smtClean="0"/>
              <a:t>%</a:t>
            </a:r>
          </a:p>
          <a:p>
            <a:pPr marL="514350" lvl="0" indent="-514350">
              <a:lnSpc>
                <a:spcPct val="120000"/>
              </a:lnSpc>
              <a:buFont typeface="+mj-lt"/>
              <a:buAutoNum type="arabicPeriod"/>
            </a:pPr>
            <a:r>
              <a:rPr lang="en-GB" dirty="0" smtClean="0"/>
              <a:t> </a:t>
            </a:r>
            <a:r>
              <a:rPr lang="en-US" dirty="0"/>
              <a:t>Oral presentation of a selected text: 16% </a:t>
            </a:r>
            <a:r>
              <a:rPr lang="en-US" sz="2400" dirty="0"/>
              <a:t>(2/3 of this grade will be for the actual presentation, 1/3 for the organization of the discussion</a:t>
            </a:r>
            <a:r>
              <a:rPr lang="en-US" sz="2400" dirty="0" smtClean="0"/>
              <a:t>)</a:t>
            </a:r>
          </a:p>
          <a:p>
            <a:pPr marL="514350" lvl="0" indent="-514350">
              <a:lnSpc>
                <a:spcPct val="150000"/>
              </a:lnSpc>
              <a:buFont typeface="+mj-lt"/>
              <a:buAutoNum type="arabicPeriod"/>
            </a:pPr>
            <a:r>
              <a:rPr lang="en-US" dirty="0"/>
              <a:t>Mid-term exam/“</a:t>
            </a:r>
            <a:r>
              <a:rPr lang="en-US" dirty="0" err="1"/>
              <a:t>galop</a:t>
            </a:r>
            <a:r>
              <a:rPr lang="en-US" dirty="0"/>
              <a:t>”: 16%</a:t>
            </a:r>
            <a:r>
              <a:rPr lang="en-GB" dirty="0"/>
              <a:t> </a:t>
            </a:r>
            <a:endParaRPr lang="en-GB" dirty="0" smtClean="0"/>
          </a:p>
          <a:p>
            <a:pPr marL="514350" indent="-514350">
              <a:lnSpc>
                <a:spcPct val="150000"/>
              </a:lnSpc>
              <a:buFont typeface="+mj-lt"/>
              <a:buAutoNum type="arabicPeriod"/>
            </a:pPr>
            <a:r>
              <a:rPr lang="en-US" dirty="0"/>
              <a:t>Book review (1500 to 2500 </a:t>
            </a:r>
            <a:r>
              <a:rPr lang="en-US" dirty="0" smtClean="0"/>
              <a:t>words, due the 28</a:t>
            </a:r>
            <a:r>
              <a:rPr lang="en-US" baseline="30000" dirty="0" smtClean="0"/>
              <a:t>th</a:t>
            </a:r>
            <a:r>
              <a:rPr lang="en-US" dirty="0" smtClean="0"/>
              <a:t> of</a:t>
            </a:r>
            <a:r>
              <a:rPr lang="en-GB" dirty="0" smtClean="0"/>
              <a:t> </a:t>
            </a:r>
            <a:r>
              <a:rPr lang="en-US" dirty="0" smtClean="0"/>
              <a:t>March)</a:t>
            </a:r>
            <a:r>
              <a:rPr lang="en-US" dirty="0"/>
              <a:t>: 16%</a:t>
            </a:r>
            <a:endParaRPr lang="en-GB" dirty="0"/>
          </a:p>
          <a:p>
            <a:pPr marL="514350" lvl="0" indent="-514350">
              <a:lnSpc>
                <a:spcPct val="90000"/>
              </a:lnSpc>
              <a:buFont typeface="+mj-lt"/>
              <a:buAutoNum type="arabicPeriod"/>
            </a:pPr>
            <a:endParaRPr lang="en-GB" dirty="0"/>
          </a:p>
          <a:p>
            <a:pPr marL="514350" indent="-514350">
              <a:lnSpc>
                <a:spcPct val="200000"/>
              </a:lnSpc>
              <a:buFont typeface="+mj-lt"/>
              <a:buAutoNum type="arabicPeriod"/>
            </a:pPr>
            <a:endParaRPr lang="en-US" dirty="0" smtClean="0"/>
          </a:p>
          <a:p>
            <a:pPr marL="514350" indent="-514350">
              <a:lnSpc>
                <a:spcPct val="110000"/>
              </a:lnSpc>
              <a:buFont typeface="+mj-lt"/>
              <a:buAutoNum type="arabicPeriod"/>
            </a:pPr>
            <a:endParaRPr lang="en-US" dirty="0"/>
          </a:p>
        </p:txBody>
      </p:sp>
    </p:spTree>
    <p:extLst>
      <p:ext uri="{BB962C8B-B14F-4D97-AF65-F5344CB8AC3E}">
        <p14:creationId xmlns:p14="http://schemas.microsoft.com/office/powerpoint/2010/main" val="754767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Exam: 36% </a:t>
            </a:r>
            <a:endParaRPr lang="en-US" dirty="0"/>
          </a:p>
        </p:txBody>
      </p:sp>
      <p:sp>
        <p:nvSpPr>
          <p:cNvPr id="3" name="Content Placeholder 2"/>
          <p:cNvSpPr>
            <a:spLocks noGrp="1"/>
          </p:cNvSpPr>
          <p:nvPr>
            <p:ph sz="quarter" idx="1"/>
          </p:nvPr>
        </p:nvSpPr>
        <p:spPr/>
        <p:txBody>
          <a:bodyPr/>
          <a:lstStyle/>
          <a:p>
            <a:pPr>
              <a:buFont typeface="Wingdings" charset="2"/>
              <a:buChar char="§"/>
            </a:pPr>
            <a:r>
              <a:rPr lang="en-US" dirty="0" smtClean="0"/>
              <a:t>2 </a:t>
            </a:r>
            <a:r>
              <a:rPr lang="en-US" dirty="0"/>
              <a:t>different types of exercises:</a:t>
            </a:r>
            <a:r>
              <a:rPr lang="en-GB" dirty="0"/>
              <a:t> </a:t>
            </a:r>
            <a:endParaRPr lang="en-GB" dirty="0" smtClean="0"/>
          </a:p>
          <a:p>
            <a:pPr>
              <a:buFont typeface="Wingdings" charset="2"/>
              <a:buChar char="§"/>
            </a:pPr>
            <a:endParaRPr lang="en-GB" dirty="0"/>
          </a:p>
          <a:p>
            <a:pPr lvl="1">
              <a:buFont typeface="Wingdings" charset="2"/>
              <a:buChar char="§"/>
            </a:pPr>
            <a:r>
              <a:rPr lang="en-US" dirty="0"/>
              <a:t>An analysis of </a:t>
            </a:r>
            <a:r>
              <a:rPr lang="en-US" dirty="0" smtClean="0"/>
              <a:t>documents.</a:t>
            </a:r>
          </a:p>
          <a:p>
            <a:pPr lvl="1">
              <a:buFont typeface="Wingdings" charset="2"/>
              <a:buChar char="§"/>
            </a:pPr>
            <a:endParaRPr lang="en-US" dirty="0"/>
          </a:p>
          <a:p>
            <a:pPr lvl="1">
              <a:buFont typeface="Wingdings" charset="2"/>
              <a:buChar char="§"/>
            </a:pPr>
            <a:r>
              <a:rPr lang="en-US" dirty="0"/>
              <a:t>A short essay on one question (to be chosen out of a few) directly linked to the </a:t>
            </a:r>
            <a:r>
              <a:rPr lang="en-US" dirty="0" smtClean="0"/>
              <a:t>lecture</a:t>
            </a:r>
            <a:r>
              <a:rPr lang="en-GB" dirty="0" smtClean="0"/>
              <a:t>.</a:t>
            </a:r>
            <a:endParaRPr lang="en-US" dirty="0"/>
          </a:p>
        </p:txBody>
      </p:sp>
    </p:spTree>
    <p:extLst>
      <p:ext uri="{BB962C8B-B14F-4D97-AF65-F5344CB8AC3E}">
        <p14:creationId xmlns:p14="http://schemas.microsoft.com/office/powerpoint/2010/main" val="34612399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Attendance, Academic Honesty and Plagiarism</a:t>
            </a:r>
            <a:endParaRPr lang="en-US" dirty="0"/>
          </a:p>
        </p:txBody>
      </p:sp>
      <p:sp>
        <p:nvSpPr>
          <p:cNvPr id="3" name="Content Placeholder 2"/>
          <p:cNvSpPr>
            <a:spLocks noGrp="1"/>
          </p:cNvSpPr>
          <p:nvPr>
            <p:ph sz="quarter" idx="1"/>
          </p:nvPr>
        </p:nvSpPr>
        <p:spPr/>
        <p:txBody>
          <a:bodyPr anchor="ctr">
            <a:normAutofit fontScale="92500"/>
          </a:bodyPr>
          <a:lstStyle/>
          <a:p>
            <a:pPr>
              <a:buFont typeface="Wingdings 2" charset="2"/>
              <a:buChar char=""/>
            </a:pPr>
            <a:r>
              <a:rPr lang="en-US" dirty="0"/>
              <a:t>Class attendance is </a:t>
            </a:r>
            <a:r>
              <a:rPr lang="en-US" i="1" dirty="0"/>
              <a:t>mandatory</a:t>
            </a:r>
            <a:r>
              <a:rPr lang="en-US" dirty="0"/>
              <a:t> for the discussion sections, and highly recommended for the lectures. </a:t>
            </a:r>
            <a:endParaRPr lang="en-US" dirty="0" smtClean="0"/>
          </a:p>
          <a:p>
            <a:pPr>
              <a:buFont typeface="Wingdings 2" charset="2"/>
              <a:buChar char=""/>
            </a:pPr>
            <a:r>
              <a:rPr lang="en-US" dirty="0"/>
              <a:t>All work submitted is clearly understood to be your own</a:t>
            </a:r>
            <a:r>
              <a:rPr lang="en-GB" dirty="0"/>
              <a:t> </a:t>
            </a:r>
            <a:endParaRPr lang="en-GB" dirty="0" smtClean="0"/>
          </a:p>
          <a:p>
            <a:pPr>
              <a:buFont typeface="Wingdings 2" charset="2"/>
              <a:buChar char=""/>
            </a:pPr>
            <a:r>
              <a:rPr lang="en-US" dirty="0"/>
              <a:t>All citations should be put between quotes.</a:t>
            </a:r>
            <a:r>
              <a:rPr lang="en-GB" dirty="0"/>
              <a:t> </a:t>
            </a:r>
            <a:endParaRPr lang="en-GB" dirty="0" smtClean="0"/>
          </a:p>
          <a:p>
            <a:pPr>
              <a:buFont typeface="Wingdings 2" charset="2"/>
              <a:buChar char=""/>
            </a:pPr>
            <a:r>
              <a:rPr lang="en-US" dirty="0"/>
              <a:t>all take-home papers and memos will be scanned through by an anti-plagiarism, software.</a:t>
            </a:r>
            <a:r>
              <a:rPr lang="en-GB" dirty="0"/>
              <a:t> </a:t>
            </a:r>
            <a:r>
              <a:rPr lang="en-GB" dirty="0" smtClean="0"/>
              <a:t>(e-mail me your in-class presentations on Wednesdays)</a:t>
            </a:r>
          </a:p>
          <a:p>
            <a:pPr>
              <a:buFont typeface="Wingdings 2" charset="2"/>
              <a:buChar char=""/>
            </a:pPr>
            <a:r>
              <a:rPr lang="en-GB" dirty="0" smtClean="0"/>
              <a:t>Arrive on time, otherwise: 0 and reported late. Late 2 times = one absence. </a:t>
            </a:r>
          </a:p>
          <a:p>
            <a:pPr>
              <a:buFont typeface="Wingdings 2" charset="2"/>
              <a:buChar char=""/>
            </a:pPr>
            <a:r>
              <a:rPr lang="en-GB" dirty="0" smtClean="0"/>
              <a:t>3 absences: you fail. </a:t>
            </a:r>
            <a:endParaRPr lang="en-US" dirty="0"/>
          </a:p>
        </p:txBody>
      </p:sp>
    </p:spTree>
    <p:extLst>
      <p:ext uri="{BB962C8B-B14F-4D97-AF65-F5344CB8AC3E}">
        <p14:creationId xmlns:p14="http://schemas.microsoft.com/office/powerpoint/2010/main" val="39674908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but not least</a:t>
            </a:r>
            <a:endParaRPr lang="en-US" dirty="0"/>
          </a:p>
        </p:txBody>
      </p:sp>
      <p:sp>
        <p:nvSpPr>
          <p:cNvPr id="3" name="Content Placeholder 2"/>
          <p:cNvSpPr>
            <a:spLocks noGrp="1"/>
          </p:cNvSpPr>
          <p:nvPr>
            <p:ph sz="quarter" idx="1"/>
          </p:nvPr>
        </p:nvSpPr>
        <p:spPr/>
        <p:txBody>
          <a:bodyPr/>
          <a:lstStyle/>
          <a:p>
            <a:r>
              <a:rPr lang="en-US" dirty="0"/>
              <a:t>The use of laptop and – of course – cell phones is absolutely prohibited in this course.</a:t>
            </a:r>
            <a:endParaRPr lang="en-GB" dirty="0"/>
          </a:p>
          <a:p>
            <a:endParaRPr lang="en-US" dirty="0"/>
          </a:p>
        </p:txBody>
      </p:sp>
      <p:pic>
        <p:nvPicPr>
          <p:cNvPr id="4" name="Picture 3" descr="no-cell-phone-sig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515" y="2540136"/>
            <a:ext cx="2850475" cy="3811361"/>
          </a:xfrm>
          <a:prstGeom prst="rect">
            <a:avLst/>
          </a:prstGeom>
        </p:spPr>
      </p:pic>
      <p:pic>
        <p:nvPicPr>
          <p:cNvPr id="5" name="Picture 4" descr="stock-vector-no-laptop-sign-2004017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7491" y="2540137"/>
            <a:ext cx="4096841" cy="3811360"/>
          </a:xfrm>
          <a:prstGeom prst="rect">
            <a:avLst/>
          </a:prstGeom>
        </p:spPr>
      </p:pic>
    </p:spTree>
    <p:extLst>
      <p:ext uri="{BB962C8B-B14F-4D97-AF65-F5344CB8AC3E}">
        <p14:creationId xmlns:p14="http://schemas.microsoft.com/office/powerpoint/2010/main" val="31552237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not having a computer in class</a:t>
            </a:r>
            <a:endParaRPr lang="en-US" dirty="0"/>
          </a:p>
        </p:txBody>
      </p:sp>
      <p:sp>
        <p:nvSpPr>
          <p:cNvPr id="3" name="Content Placeholder 2"/>
          <p:cNvSpPr>
            <a:spLocks noGrp="1"/>
          </p:cNvSpPr>
          <p:nvPr>
            <p:ph sz="quarter" idx="1"/>
          </p:nvPr>
        </p:nvSpPr>
        <p:spPr/>
        <p:txBody>
          <a:bodyPr/>
          <a:lstStyle/>
          <a:p>
            <a:r>
              <a:rPr lang="en-US" dirty="0" smtClean="0"/>
              <a:t>You have to buy the printed copies of the texts. (or you can print your own texts). </a:t>
            </a:r>
          </a:p>
          <a:p>
            <a:r>
              <a:rPr lang="en-US" dirty="0" smtClean="0"/>
              <a:t>Where? </a:t>
            </a:r>
            <a:endParaRPr lang="en-US" dirty="0"/>
          </a:p>
        </p:txBody>
      </p:sp>
    </p:spTree>
    <p:extLst>
      <p:ext uri="{BB962C8B-B14F-4D97-AF65-F5344CB8AC3E}">
        <p14:creationId xmlns:p14="http://schemas.microsoft.com/office/powerpoint/2010/main" val="176272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1797</TotalTime>
  <Words>2440</Words>
  <Application>Microsoft Macintosh PowerPoint</Application>
  <PresentationFormat>On-screen Show (4:3)</PresentationFormat>
  <Paragraphs>160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Civic</vt:lpstr>
      <vt:lpstr>Introduction to Sociology-1st year</vt:lpstr>
      <vt:lpstr>Aims of the course</vt:lpstr>
      <vt:lpstr>Lecture/Seminars</vt:lpstr>
      <vt:lpstr>How will you be graded?</vt:lpstr>
      <vt:lpstr>During Class : 64% </vt:lpstr>
      <vt:lpstr>Final Exam: 36% </vt:lpstr>
      <vt:lpstr>Attendance, Academic Honesty and Plagiarism</vt:lpstr>
      <vt:lpstr>Last but not least</vt:lpstr>
      <vt:lpstr>Consequences of not having a computer in class</vt:lpstr>
      <vt:lpstr>Organization of a Session</vt:lpstr>
      <vt:lpstr>Oral Presentation-2</vt:lpstr>
      <vt:lpstr>Class Discussion</vt:lpstr>
      <vt:lpstr>Class Discussion-2</vt:lpstr>
      <vt:lpstr>The Book Review (16% of your in-class grade)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a Book Memo?</vt:lpstr>
      <vt:lpstr>What is Sociology? (Berger, 1929, book 1963)</vt:lpstr>
      <vt:lpstr>Sociology is not:</vt:lpstr>
      <vt:lpstr>The sociologist is not:</vt:lpstr>
      <vt:lpstr>The sociologist is not(2):</vt:lpstr>
      <vt:lpstr>The Sociologist is not(3):</vt:lpstr>
      <vt:lpstr>Elements of a definition</vt:lpstr>
      <vt:lpstr>Elements of definition-2</vt:lpstr>
      <vt:lpstr>Elements of definition(3):</vt:lpstr>
      <vt:lpstr>The classic sociologist’s questions:</vt:lpstr>
      <vt:lpstr>The excitement of sociology</vt:lpstr>
      <vt:lpstr>Or…</vt:lpstr>
    </vt:vector>
  </TitlesOfParts>
  <Company>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Sociology-1st year</dc:title>
  <dc:creator>Tom Dollé</dc:creator>
  <cp:lastModifiedBy>Tom Dollé</cp:lastModifiedBy>
  <cp:revision>61</cp:revision>
  <dcterms:created xsi:type="dcterms:W3CDTF">2013-01-14T22:40:57Z</dcterms:created>
  <dcterms:modified xsi:type="dcterms:W3CDTF">2013-01-19T10:52:28Z</dcterms:modified>
</cp:coreProperties>
</file>